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9" r:id="rId1"/>
  </p:sldMasterIdLst>
  <p:notesMasterIdLst>
    <p:notesMasterId r:id="rId4"/>
  </p:notesMasterIdLst>
  <p:handoutMasterIdLst>
    <p:handoutMasterId r:id="rId5"/>
  </p:handoutMasterIdLst>
  <p:sldIdLst>
    <p:sldId id="273" r:id="rId2"/>
    <p:sldId id="274" r:id="rId3"/>
  </p:sldIdLst>
  <p:sldSz cx="9906000" cy="6858000" type="A4"/>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 initials="M" lastIdx="1" clrIdx="0">
    <p:extLst>
      <p:ext uri="{19B8F6BF-5375-455C-9EA6-DF929625EA0E}">
        <p15:presenceInfo xmlns:p15="http://schemas.microsoft.com/office/powerpoint/2012/main" userId="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312B"/>
    <a:srgbClr val="CCECFF"/>
    <a:srgbClr val="FFFFCC"/>
    <a:srgbClr val="CCCCFF"/>
    <a:srgbClr val="FFCCCC"/>
    <a:srgbClr val="CCFFCC"/>
    <a:srgbClr val="FFFF99"/>
    <a:srgbClr val="FF33CC"/>
    <a:srgbClr val="0099FF"/>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677" autoAdjust="0"/>
    <p:restoredTop sz="99816" autoAdjust="0"/>
  </p:normalViewPr>
  <p:slideViewPr>
    <p:cSldViewPr snapToGrid="0">
      <p:cViewPr varScale="1">
        <p:scale>
          <a:sx n="80" d="100"/>
          <a:sy n="80" d="100"/>
        </p:scale>
        <p:origin x="1392" y="58"/>
      </p:cViewPr>
      <p:guideLst>
        <p:guide orient="horz" pos="2160"/>
        <p:guide pos="3120"/>
      </p:guideLst>
    </p:cSldViewPr>
  </p:slideViewPr>
  <p:notesTextViewPr>
    <p:cViewPr>
      <p:scale>
        <a:sx n="100" d="100"/>
        <a:sy n="100" d="100"/>
      </p:scale>
      <p:origin x="0" y="0"/>
    </p:cViewPr>
  </p:notesText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3"/>
            <a:ext cx="2950263" cy="498475"/>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sz="quarter" idx="1"/>
          </p:nvPr>
        </p:nvSpPr>
        <p:spPr>
          <a:xfrm>
            <a:off x="3855350" y="3"/>
            <a:ext cx="2950263" cy="498475"/>
          </a:xfrm>
          <a:prstGeom prst="rect">
            <a:avLst/>
          </a:prstGeom>
        </p:spPr>
        <p:txBody>
          <a:bodyPr vert="horz" lIns="91440" tIns="45720" rIns="91440" bIns="45720" rtlCol="0"/>
          <a:lstStyle>
            <a:lvl1pPr algn="r">
              <a:defRPr sz="1200"/>
            </a:lvl1pPr>
          </a:lstStyle>
          <a:p>
            <a:fld id="{F2D48C76-3995-4998-9FA4-D4D6124A0F32}" type="datetimeFigureOut">
              <a:rPr kumimoji="1" lang="ja-JP" altLang="en-US" smtClean="0"/>
              <a:t>2025/2/25</a:t>
            </a:fld>
            <a:endParaRPr kumimoji="1" lang="ja-JP" altLang="en-US" dirty="0"/>
          </a:p>
        </p:txBody>
      </p:sp>
      <p:sp>
        <p:nvSpPr>
          <p:cNvPr id="4" name="フッター プレースホルダー 3"/>
          <p:cNvSpPr>
            <a:spLocks noGrp="1"/>
          </p:cNvSpPr>
          <p:nvPr>
            <p:ph type="ftr" sz="quarter" idx="2"/>
          </p:nvPr>
        </p:nvSpPr>
        <p:spPr>
          <a:xfrm>
            <a:off x="1" y="9440866"/>
            <a:ext cx="2950263" cy="498475"/>
          </a:xfrm>
          <a:prstGeom prst="rect">
            <a:avLst/>
          </a:prstGeom>
        </p:spPr>
        <p:txBody>
          <a:bodyPr vert="horz" lIns="91440" tIns="45720" rIns="91440" bIns="45720"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3855350" y="9440866"/>
            <a:ext cx="2950263" cy="498475"/>
          </a:xfrm>
          <a:prstGeom prst="rect">
            <a:avLst/>
          </a:prstGeom>
        </p:spPr>
        <p:txBody>
          <a:bodyPr vert="horz" lIns="91440" tIns="45720" rIns="91440" bIns="45720" rtlCol="0" anchor="b"/>
          <a:lstStyle>
            <a:lvl1pPr algn="r">
              <a:defRPr sz="1200"/>
            </a:lvl1pPr>
          </a:lstStyle>
          <a:p>
            <a:fld id="{AB1748C4-DBB9-4C5E-AD94-FFD65E4A4E24}" type="slidenum">
              <a:rPr kumimoji="1" lang="ja-JP" altLang="en-US" smtClean="0"/>
              <a:t>‹#›</a:t>
            </a:fld>
            <a:endParaRPr kumimoji="1" lang="ja-JP" altLang="en-US" dirty="0"/>
          </a:p>
        </p:txBody>
      </p:sp>
    </p:spTree>
    <p:extLst>
      <p:ext uri="{BB962C8B-B14F-4D97-AF65-F5344CB8AC3E}">
        <p14:creationId xmlns:p14="http://schemas.microsoft.com/office/powerpoint/2010/main" val="260889851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5" y="1"/>
            <a:ext cx="2950263" cy="496888"/>
          </a:xfrm>
          <a:prstGeom prst="rect">
            <a:avLst/>
          </a:prstGeom>
        </p:spPr>
        <p:txBody>
          <a:bodyPr vert="horz" lIns="92129" tIns="46066" rIns="92129" bIns="46066" rtlCol="0"/>
          <a:lstStyle>
            <a:lvl1pPr algn="l">
              <a:defRPr sz="1200">
                <a:latin typeface="Arial" charset="0"/>
                <a:ea typeface="ＭＳ Ｐゴシック" pitchFamily="50" charset="-128"/>
              </a:defRPr>
            </a:lvl1pPr>
          </a:lstStyle>
          <a:p>
            <a:pPr>
              <a:defRPr/>
            </a:pPr>
            <a:endParaRPr lang="ja-JP" altLang="en-US" dirty="0"/>
          </a:p>
        </p:txBody>
      </p:sp>
      <p:sp>
        <p:nvSpPr>
          <p:cNvPr id="3" name="日付プレースホルダ 2"/>
          <p:cNvSpPr>
            <a:spLocks noGrp="1"/>
          </p:cNvSpPr>
          <p:nvPr>
            <p:ph type="dt" idx="1"/>
          </p:nvPr>
        </p:nvSpPr>
        <p:spPr>
          <a:xfrm>
            <a:off x="3855359" y="1"/>
            <a:ext cx="2950263" cy="496888"/>
          </a:xfrm>
          <a:prstGeom prst="rect">
            <a:avLst/>
          </a:prstGeom>
        </p:spPr>
        <p:txBody>
          <a:bodyPr vert="horz" lIns="92129" tIns="46066" rIns="92129" bIns="46066" rtlCol="0"/>
          <a:lstStyle>
            <a:lvl1pPr algn="r">
              <a:defRPr sz="1200">
                <a:latin typeface="Arial" charset="0"/>
                <a:ea typeface="ＭＳ Ｐゴシック" pitchFamily="50" charset="-128"/>
              </a:defRPr>
            </a:lvl1pPr>
          </a:lstStyle>
          <a:p>
            <a:pPr>
              <a:defRPr/>
            </a:pPr>
            <a:fld id="{DB5E9601-12BB-480A-8B41-EECC86E25BA6}" type="datetimeFigureOut">
              <a:rPr lang="ja-JP" altLang="en-US"/>
              <a:pPr>
                <a:defRPr/>
              </a:pPr>
              <a:t>2025/2/25</a:t>
            </a:fld>
            <a:endParaRPr lang="ja-JP" altLang="en-US" dirty="0"/>
          </a:p>
        </p:txBody>
      </p:sp>
      <p:sp>
        <p:nvSpPr>
          <p:cNvPr id="4" name="スライド イメージ プレースホルダ 3"/>
          <p:cNvSpPr>
            <a:spLocks noGrp="1" noRot="1" noChangeAspect="1"/>
          </p:cNvSpPr>
          <p:nvPr>
            <p:ph type="sldImg" idx="2"/>
          </p:nvPr>
        </p:nvSpPr>
        <p:spPr>
          <a:xfrm>
            <a:off x="709613" y="744538"/>
            <a:ext cx="5387975" cy="3729037"/>
          </a:xfrm>
          <a:prstGeom prst="rect">
            <a:avLst/>
          </a:prstGeom>
          <a:noFill/>
          <a:ln w="12700">
            <a:solidFill>
              <a:prstClr val="black"/>
            </a:solidFill>
          </a:ln>
        </p:spPr>
        <p:txBody>
          <a:bodyPr vert="horz" lIns="92129" tIns="46066" rIns="92129" bIns="46066" rtlCol="0" anchor="ctr"/>
          <a:lstStyle/>
          <a:p>
            <a:pPr lvl="0"/>
            <a:endParaRPr lang="ja-JP" altLang="en-US" noProof="0" dirty="0"/>
          </a:p>
        </p:txBody>
      </p:sp>
      <p:sp>
        <p:nvSpPr>
          <p:cNvPr id="5" name="ノート プレースホルダ 4"/>
          <p:cNvSpPr>
            <a:spLocks noGrp="1"/>
          </p:cNvSpPr>
          <p:nvPr>
            <p:ph type="body" sz="quarter" idx="3"/>
          </p:nvPr>
        </p:nvSpPr>
        <p:spPr>
          <a:xfrm>
            <a:off x="679618" y="4721235"/>
            <a:ext cx="5447983" cy="4473575"/>
          </a:xfrm>
          <a:prstGeom prst="rect">
            <a:avLst/>
          </a:prstGeom>
        </p:spPr>
        <p:txBody>
          <a:bodyPr vert="horz" lIns="92129" tIns="46066" rIns="92129" bIns="46066"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5" y="9440880"/>
            <a:ext cx="2950263" cy="496887"/>
          </a:xfrm>
          <a:prstGeom prst="rect">
            <a:avLst/>
          </a:prstGeom>
        </p:spPr>
        <p:txBody>
          <a:bodyPr vert="horz" lIns="92129" tIns="46066" rIns="92129" bIns="46066" rtlCol="0" anchor="b"/>
          <a:lstStyle>
            <a:lvl1pPr algn="l">
              <a:defRPr sz="1200">
                <a:latin typeface="Arial" charset="0"/>
                <a:ea typeface="ＭＳ Ｐゴシック" pitchFamily="50" charset="-128"/>
              </a:defRPr>
            </a:lvl1pPr>
          </a:lstStyle>
          <a:p>
            <a:pPr>
              <a:defRPr/>
            </a:pPr>
            <a:endParaRPr lang="ja-JP" altLang="en-US" dirty="0"/>
          </a:p>
        </p:txBody>
      </p:sp>
      <p:sp>
        <p:nvSpPr>
          <p:cNvPr id="7" name="スライド番号プレースホルダ 6"/>
          <p:cNvSpPr>
            <a:spLocks noGrp="1"/>
          </p:cNvSpPr>
          <p:nvPr>
            <p:ph type="sldNum" sz="quarter" idx="5"/>
          </p:nvPr>
        </p:nvSpPr>
        <p:spPr>
          <a:xfrm>
            <a:off x="3855359" y="9440880"/>
            <a:ext cx="2950263" cy="496887"/>
          </a:xfrm>
          <a:prstGeom prst="rect">
            <a:avLst/>
          </a:prstGeom>
        </p:spPr>
        <p:txBody>
          <a:bodyPr vert="horz" lIns="92129" tIns="46066" rIns="92129" bIns="46066" rtlCol="0" anchor="b"/>
          <a:lstStyle>
            <a:lvl1pPr algn="r">
              <a:defRPr sz="1200">
                <a:latin typeface="Arial" charset="0"/>
                <a:ea typeface="ＭＳ Ｐゴシック" pitchFamily="50" charset="-128"/>
              </a:defRPr>
            </a:lvl1pPr>
          </a:lstStyle>
          <a:p>
            <a:pPr>
              <a:defRPr/>
            </a:pPr>
            <a:fld id="{E11DBCE5-B57F-4FAD-BA56-DFD73B1AA995}" type="slidenum">
              <a:rPr lang="ja-JP" altLang="en-US"/>
              <a:pPr>
                <a:defRPr/>
              </a:pPr>
              <a:t>‹#›</a:t>
            </a:fld>
            <a:endParaRPr lang="ja-JP" altLang="en-US" dirty="0"/>
          </a:p>
        </p:txBody>
      </p:sp>
    </p:spTree>
    <p:extLst>
      <p:ext uri="{BB962C8B-B14F-4D97-AF65-F5344CB8AC3E}">
        <p14:creationId xmlns:p14="http://schemas.microsoft.com/office/powerpoint/2010/main" val="2353195839"/>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484187"/>
            <a:ext cx="8420100" cy="676561"/>
          </a:xfrm>
        </p:spPr>
        <p:txBody>
          <a:bodyPr/>
          <a:lstStyle>
            <a:lvl1pPr algn="ctr">
              <a:lnSpc>
                <a:spcPct val="200000"/>
              </a:lnSpc>
              <a:spcBef>
                <a:spcPts val="0"/>
              </a:spcBef>
              <a:defRPr sz="2800"/>
            </a:lvl1pPr>
          </a:lstStyle>
          <a:p>
            <a:r>
              <a:rPr kumimoji="1" lang="ja-JP" altLang="en-US"/>
              <a:t>マスター タイトルの書式設定</a:t>
            </a:r>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4226474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94618"/>
            <a:ext cx="8915400" cy="418058"/>
          </a:xfrm>
        </p:spPr>
        <p:txBody>
          <a:bodyPr anchor="t"/>
          <a:lstStyle>
            <a:lvl1pPr>
              <a:lnSpc>
                <a:spcPct val="125000"/>
              </a:lnSpc>
              <a:defRPr sz="1800"/>
            </a:lvl1pPr>
          </a:lstStyle>
          <a:p>
            <a:r>
              <a:rPr kumimoji="1" lang="ja-JP" altLang="en-US" dirty="0"/>
              <a:t>マスター タイトルの書式設定</a:t>
            </a:r>
          </a:p>
        </p:txBody>
      </p:sp>
      <p:sp>
        <p:nvSpPr>
          <p:cNvPr id="5" name="スライド番号プレースホルダー 4"/>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916446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p:cNvSpPr>
            <a:spLocks noGrp="1"/>
          </p:cNvSpPr>
          <p:nvPr>
            <p:ph type="sldNum" sz="quarter" idx="12"/>
          </p:nvPr>
        </p:nvSpPr>
        <p:spPr>
          <a:xfrm>
            <a:off x="9538715" y="6628710"/>
            <a:ext cx="328831" cy="184666"/>
          </a:xfrm>
        </p:spPr>
        <p:txBody>
          <a:bodyPr wrap="none" lIns="36000" tIns="0" rIns="36000" bIns="0">
            <a:normAutofit/>
          </a:bodyPr>
          <a:lstStyle>
            <a:lvl1pPr>
              <a:defRPr>
                <a:solidFill>
                  <a:schemeClr val="tx1"/>
                </a:solidFill>
              </a:defRPr>
            </a:lvl1pPr>
          </a:lstStyle>
          <a:p>
            <a:fld id="{973FA57C-AB59-4833-AF31-95C44D5249F2}" type="slidenum">
              <a:rPr lang="ja-JP" altLang="en-US" smtClean="0"/>
              <a:pPr/>
              <a:t>‹#›</a:t>
            </a:fld>
            <a:endParaRPr lang="ja-JP" altLang="en-US" dirty="0"/>
          </a:p>
        </p:txBody>
      </p:sp>
    </p:spTree>
    <p:extLst>
      <p:ext uri="{BB962C8B-B14F-4D97-AF65-F5344CB8AC3E}">
        <p14:creationId xmlns:p14="http://schemas.microsoft.com/office/powerpoint/2010/main" val="2135268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タイトル・メッセージ・本文">
    <p:spTree>
      <p:nvGrpSpPr>
        <p:cNvPr id="1" name=""/>
        <p:cNvGrpSpPr/>
        <p:nvPr/>
      </p:nvGrpSpPr>
      <p:grpSpPr>
        <a:xfrm>
          <a:off x="0" y="0"/>
          <a:ext cx="0" cy="0"/>
          <a:chOff x="0" y="0"/>
          <a:chExt cx="0" cy="0"/>
        </a:xfrm>
      </p:grpSpPr>
      <p:sp>
        <p:nvSpPr>
          <p:cNvPr id="34" name="コンテンツ プレースホルダ 2"/>
          <p:cNvSpPr>
            <a:spLocks noGrp="1"/>
          </p:cNvSpPr>
          <p:nvPr>
            <p:ph idx="10"/>
          </p:nvPr>
        </p:nvSpPr>
        <p:spPr>
          <a:xfrm>
            <a:off x="450896" y="1113777"/>
            <a:ext cx="9004277" cy="653034"/>
          </a:xfrm>
          <a:prstGeom prst="rect">
            <a:avLst/>
          </a:prstGeom>
        </p:spPr>
        <p:txBody>
          <a:bodyPr lIns="0" tIns="0" rIns="0" bIns="0">
            <a:noAutofit/>
          </a:bodyPr>
          <a:lstStyle>
            <a:lvl1pPr marL="262308" indent="-262308" defTabSz="578540">
              <a:buFont typeface="Wingdings" panose="05000000000000000000" pitchFamily="2" charset="2"/>
              <a:buChar char="n"/>
              <a:defRPr sz="1700" b="1">
                <a:solidFill>
                  <a:srgbClr val="000000"/>
                </a:solidFill>
                <a:latin typeface="+mn-lt"/>
                <a:ea typeface="+mn-ea"/>
              </a:defRPr>
            </a:lvl1pPr>
            <a:lvl2pPr>
              <a:buFontTx/>
              <a:buNone/>
              <a:defRPr sz="1300"/>
            </a:lvl2pPr>
            <a:lvl3pPr>
              <a:buFontTx/>
              <a:buNone/>
              <a:defRPr sz="1300"/>
            </a:lvl3pPr>
            <a:lvl4pPr>
              <a:buFontTx/>
              <a:buNone/>
              <a:defRPr sz="1300"/>
            </a:lvl4pPr>
            <a:lvl5pPr>
              <a:buFontTx/>
              <a:buNone/>
              <a:defRPr sz="1300"/>
            </a:lvl5pPr>
          </a:lstStyle>
          <a:p>
            <a:pPr lvl="0"/>
            <a:r>
              <a:rPr lang="ja-JP" altLang="en-US"/>
              <a:t>マスター テキストの書式設定</a:t>
            </a:r>
          </a:p>
        </p:txBody>
      </p:sp>
      <p:sp>
        <p:nvSpPr>
          <p:cNvPr id="3" name="日付プレースホルダー 2"/>
          <p:cNvSpPr>
            <a:spLocks noGrp="1"/>
          </p:cNvSpPr>
          <p:nvPr>
            <p:ph type="dt" sz="half" idx="11"/>
          </p:nvPr>
        </p:nvSpPr>
        <p:spPr>
          <a:xfrm>
            <a:off x="495300" y="6356378"/>
            <a:ext cx="2311400" cy="365125"/>
          </a:xfrm>
          <a:prstGeom prst="rect">
            <a:avLst/>
          </a:prstGeom>
        </p:spPr>
        <p:txBody>
          <a:bodyPr/>
          <a:lstStyle/>
          <a:p>
            <a:pPr defTabSz="910897" fontAlgn="base">
              <a:spcBef>
                <a:spcPct val="0"/>
              </a:spcBef>
              <a:spcAft>
                <a:spcPct val="0"/>
              </a:spcAft>
              <a:defRPr/>
            </a:pPr>
            <a:endParaRPr lang="ja-JP" altLang="en-US">
              <a:latin typeface="Arial" pitchFamily="34" charset="0"/>
            </a:endParaRPr>
          </a:p>
        </p:txBody>
      </p:sp>
      <p:sp>
        <p:nvSpPr>
          <p:cNvPr id="4" name="フッター プレースホルダー 3"/>
          <p:cNvSpPr>
            <a:spLocks noGrp="1"/>
          </p:cNvSpPr>
          <p:nvPr>
            <p:ph type="ftr" sz="quarter" idx="12"/>
          </p:nvPr>
        </p:nvSpPr>
        <p:spPr>
          <a:xfrm>
            <a:off x="3384550" y="6356378"/>
            <a:ext cx="3136900" cy="365125"/>
          </a:xfrm>
          <a:prstGeom prst="rect">
            <a:avLst/>
          </a:prstGeom>
        </p:spPr>
        <p:txBody>
          <a:bodyPr/>
          <a:lstStyle/>
          <a:p>
            <a:pPr defTabSz="910897" fontAlgn="base">
              <a:spcBef>
                <a:spcPct val="0"/>
              </a:spcBef>
              <a:spcAft>
                <a:spcPct val="0"/>
              </a:spcAft>
              <a:defRPr/>
            </a:pPr>
            <a:endParaRPr lang="ja-JP" altLang="en-US">
              <a:latin typeface="Arial" pitchFamily="34" charset="0"/>
            </a:endParaRPr>
          </a:p>
        </p:txBody>
      </p:sp>
    </p:spTree>
    <p:extLst>
      <p:ext uri="{BB962C8B-B14F-4D97-AF65-F5344CB8AC3E}">
        <p14:creationId xmlns:p14="http://schemas.microsoft.com/office/powerpoint/2010/main" val="752796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ja-JP"/>
          </a:p>
        </p:txBody>
      </p:sp>
      <p:sp>
        <p:nvSpPr>
          <p:cNvPr id="3" name="Footer Placeholder 2"/>
          <p:cNvSpPr>
            <a:spLocks noGrp="1"/>
          </p:cNvSpPr>
          <p:nvPr>
            <p:ph type="ftr" sz="quarter" idx="11"/>
          </p:nvPr>
        </p:nvSpPr>
        <p:spPr/>
        <p:txBody>
          <a:bodyPr/>
          <a:lstStyle/>
          <a:p>
            <a:pPr>
              <a:defRPr/>
            </a:pPr>
            <a:endParaRPr lang="en-US" altLang="ja-JP"/>
          </a:p>
        </p:txBody>
      </p:sp>
      <p:sp>
        <p:nvSpPr>
          <p:cNvPr id="4" name="Slide Number Placeholder 3"/>
          <p:cNvSpPr>
            <a:spLocks noGrp="1"/>
          </p:cNvSpPr>
          <p:nvPr>
            <p:ph type="sldNum" sz="quarter" idx="12"/>
          </p:nvPr>
        </p:nvSpPr>
        <p:spPr>
          <a:xfrm>
            <a:off x="7677150" y="6489991"/>
            <a:ext cx="2228850" cy="365125"/>
          </a:xfrm>
        </p:spPr>
        <p:txBody>
          <a:bodyPr/>
          <a:lstStyle>
            <a:lvl1pPr>
              <a:defRPr>
                <a:solidFill>
                  <a:schemeClr val="tx1"/>
                </a:solidFill>
              </a:defRPr>
            </a:lvl1pPr>
          </a:lstStyle>
          <a:p>
            <a:pPr>
              <a:defRPr/>
            </a:pPr>
            <a:fld id="{F46CAC42-0A76-4C71-828E-CDC8130141A6}" type="slidenum">
              <a:rPr lang="en-US" altLang="ja-JP" smtClean="0"/>
              <a:pPr>
                <a:defRPr/>
              </a:pPr>
              <a:t>‹#›</a:t>
            </a:fld>
            <a:endParaRPr lang="en-US" altLang="ja-JP"/>
          </a:p>
        </p:txBody>
      </p:sp>
    </p:spTree>
    <p:extLst>
      <p:ext uri="{BB962C8B-B14F-4D97-AF65-F5344CB8AC3E}">
        <p14:creationId xmlns:p14="http://schemas.microsoft.com/office/powerpoint/2010/main" val="2371753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lvl1pPr defTabSz="914400">
              <a:defRPr/>
            </a:lvl1pPr>
          </a:lstStyle>
          <a:p>
            <a:pPr>
              <a:defRPr/>
            </a:pPr>
            <a:endParaRPr lang="en-US" altLang="ja-JP"/>
          </a:p>
        </p:txBody>
      </p:sp>
      <p:sp>
        <p:nvSpPr>
          <p:cNvPr id="6" name="Footer Placeholder 5"/>
          <p:cNvSpPr>
            <a:spLocks noGrp="1"/>
          </p:cNvSpPr>
          <p:nvPr>
            <p:ph type="ftr" sz="quarter" idx="11"/>
          </p:nvPr>
        </p:nvSpPr>
        <p:spPr/>
        <p:txBody>
          <a:bodyPr/>
          <a:lstStyle>
            <a:lvl1pPr defTabSz="914400">
              <a:defRPr/>
            </a:lvl1pPr>
          </a:lstStyle>
          <a:p>
            <a:pPr>
              <a:defRPr/>
            </a:pPr>
            <a:endParaRPr lang="en-US" altLang="ja-JP"/>
          </a:p>
        </p:txBody>
      </p:sp>
      <p:sp>
        <p:nvSpPr>
          <p:cNvPr id="7" name="Slide Number Placeholder 6"/>
          <p:cNvSpPr>
            <a:spLocks noGrp="1"/>
          </p:cNvSpPr>
          <p:nvPr>
            <p:ph type="sldNum" sz="quarter" idx="12"/>
          </p:nvPr>
        </p:nvSpPr>
        <p:spPr/>
        <p:txBody>
          <a:bodyPr/>
          <a:lstStyle>
            <a:lvl1pPr defTabSz="914400">
              <a:defRPr/>
            </a:lvl1pPr>
          </a:lstStyle>
          <a:p>
            <a:pPr>
              <a:defRPr/>
            </a:pPr>
            <a:fld id="{D6BD67A1-7C22-4B19-90EC-0A013BD816B6}" type="slidenum">
              <a:rPr lang="en-US" altLang="ja-JP"/>
              <a:pPr>
                <a:defRPr/>
              </a:pPr>
              <a:t>‹#›</a:t>
            </a:fld>
            <a:endParaRPr lang="en-US" altLang="ja-JP"/>
          </a:p>
        </p:txBody>
      </p:sp>
    </p:spTree>
    <p:extLst>
      <p:ext uri="{BB962C8B-B14F-4D97-AF65-F5344CB8AC3E}">
        <p14:creationId xmlns:p14="http://schemas.microsoft.com/office/powerpoint/2010/main" val="2947282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文化庁様式">
    <p:spTree>
      <p:nvGrpSpPr>
        <p:cNvPr id="1" name=""/>
        <p:cNvGrpSpPr/>
        <p:nvPr/>
      </p:nvGrpSpPr>
      <p:grpSpPr>
        <a:xfrm>
          <a:off x="0" y="0"/>
          <a:ext cx="0" cy="0"/>
          <a:chOff x="0" y="0"/>
          <a:chExt cx="0" cy="0"/>
        </a:xfrm>
      </p:grpSpPr>
      <p:cxnSp>
        <p:nvCxnSpPr>
          <p:cNvPr id="4" name="直線コネクタ 3">
            <a:extLst>
              <a:ext uri="{FF2B5EF4-FFF2-40B4-BE49-F238E27FC236}">
                <a16:creationId xmlns:a16="http://schemas.microsoft.com/office/drawing/2014/main" id="{5C6FFF3D-280B-4421-889E-DC4EAA915988}"/>
              </a:ext>
            </a:extLst>
          </p:cNvPr>
          <p:cNvCxnSpPr>
            <a:cxnSpLocks/>
          </p:cNvCxnSpPr>
          <p:nvPr userDrawn="1"/>
        </p:nvCxnSpPr>
        <p:spPr>
          <a:xfrm>
            <a:off x="350057" y="785348"/>
            <a:ext cx="8738779" cy="1440"/>
          </a:xfrm>
          <a:prstGeom prst="line">
            <a:avLst/>
          </a:prstGeom>
          <a:ln w="25400">
            <a:solidFill>
              <a:srgbClr val="E4312B"/>
            </a:solidFill>
          </a:ln>
          <a:effectLst/>
        </p:spPr>
        <p:style>
          <a:lnRef idx="2">
            <a:schemeClr val="accent1"/>
          </a:lnRef>
          <a:fillRef idx="0">
            <a:schemeClr val="accent1"/>
          </a:fillRef>
          <a:effectRef idx="1">
            <a:schemeClr val="accent1"/>
          </a:effectRef>
          <a:fontRef idx="minor">
            <a:schemeClr val="tx1"/>
          </a:fontRef>
        </p:style>
      </p:cxnSp>
      <p:sp>
        <p:nvSpPr>
          <p:cNvPr id="5" name="テキスト プレースホルダー 6">
            <a:extLst>
              <a:ext uri="{FF2B5EF4-FFF2-40B4-BE49-F238E27FC236}">
                <a16:creationId xmlns:a16="http://schemas.microsoft.com/office/drawing/2014/main" id="{E9EF9B94-5E9C-4F7C-8432-B58DE5F97555}"/>
              </a:ext>
            </a:extLst>
          </p:cNvPr>
          <p:cNvSpPr>
            <a:spLocks noGrp="1"/>
          </p:cNvSpPr>
          <p:nvPr>
            <p:ph type="body" sz="quarter" idx="10" hasCustomPrompt="1"/>
          </p:nvPr>
        </p:nvSpPr>
        <p:spPr>
          <a:xfrm>
            <a:off x="350058" y="313259"/>
            <a:ext cx="8738777" cy="457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lstStyle>
            <a:lvl1pPr marL="0" indent="0">
              <a:lnSpc>
                <a:spcPct val="100000"/>
              </a:lnSpc>
              <a:spcBef>
                <a:spcPts val="0"/>
              </a:spcBef>
              <a:buNone/>
              <a:defRPr lang="ja-JP" altLang="en-US" sz="2130" b="1" baseline="0" smtClean="0">
                <a:solidFill>
                  <a:srgbClr val="E4312B"/>
                </a:solidFill>
                <a:latin typeface="Meiryo UI" panose="020B0604030504040204" pitchFamily="50" charset="-128"/>
                <a:ea typeface="Meiryo UI" panose="020B0604030504040204" pitchFamily="50" charset="-128"/>
              </a:defRPr>
            </a:lvl1pPr>
            <a:lvl2pPr marL="405828" indent="0">
              <a:buNone/>
              <a:defRPr lang="ja-JP" altLang="en-US" sz="2130" smtClean="0">
                <a:latin typeface="Arial" panose="020B0604020202020204" pitchFamily="34" charset="0"/>
                <a:ea typeface="ＭＳ Ｐゴシック" panose="020B0600070205080204" pitchFamily="50" charset="-128"/>
              </a:defRPr>
            </a:lvl2pPr>
            <a:lvl3pPr marL="587984" indent="0">
              <a:buNone/>
              <a:defRPr lang="ja-JP" altLang="en-US" sz="2130" smtClean="0">
                <a:latin typeface="Arial" panose="020B0604020202020204" pitchFamily="34" charset="0"/>
                <a:ea typeface="ＭＳ Ｐゴシック" panose="020B0600070205080204" pitchFamily="50" charset="-128"/>
              </a:defRPr>
            </a:lvl3pPr>
            <a:lvl4pPr marL="993812" indent="0">
              <a:buNone/>
              <a:defRPr lang="ja-JP" altLang="en-US" sz="2130" smtClean="0">
                <a:latin typeface="Arial" panose="020B0604020202020204" pitchFamily="34" charset="0"/>
                <a:ea typeface="ＭＳ Ｐゴシック" panose="020B0600070205080204" pitchFamily="50" charset="-128"/>
              </a:defRPr>
            </a:lvl4pPr>
            <a:lvl5pPr marL="1399640" indent="0">
              <a:buNone/>
              <a:defRPr lang="ja-JP" altLang="en-US" sz="2130">
                <a:latin typeface="Arial" panose="020B0604020202020204" pitchFamily="34" charset="0"/>
                <a:ea typeface="ＭＳ Ｐゴシック" panose="020B0600070205080204" pitchFamily="50" charset="-128"/>
              </a:defRPr>
            </a:lvl5pPr>
          </a:lstStyle>
          <a:p>
            <a:pPr marL="0" lvl="0" defTabSz="405828"/>
            <a:r>
              <a:rPr kumimoji="1" lang="ja-JP" altLang="en-US" dirty="0"/>
              <a:t>タイトル</a:t>
            </a:r>
          </a:p>
        </p:txBody>
      </p:sp>
      <p:sp>
        <p:nvSpPr>
          <p:cNvPr id="6" name="テキスト ボックス 5">
            <a:extLst>
              <a:ext uri="{FF2B5EF4-FFF2-40B4-BE49-F238E27FC236}">
                <a16:creationId xmlns:a16="http://schemas.microsoft.com/office/drawing/2014/main" id="{CD0BE9C0-B4A8-41C8-8CF7-5850320F1997}"/>
              </a:ext>
            </a:extLst>
          </p:cNvPr>
          <p:cNvSpPr txBox="1"/>
          <p:nvPr userDrawn="1"/>
        </p:nvSpPr>
        <p:spPr>
          <a:xfrm>
            <a:off x="9555945" y="6532526"/>
            <a:ext cx="200125" cy="195951"/>
          </a:xfrm>
          <a:prstGeom prst="rect">
            <a:avLst/>
          </a:prstGeom>
          <a:noFill/>
        </p:spPr>
        <p:txBody>
          <a:bodyPr wrap="none" lIns="0" tIns="0" rIns="0" bIns="0" rtlCol="0" anchor="b" anchorCtr="0">
            <a:noAutofit/>
          </a:bodyPr>
          <a:lstStyle/>
          <a:p>
            <a:pPr algn="r"/>
            <a:fld id="{9C1B02FA-3B43-4965-97B5-C29D405C4738}" type="slidenum">
              <a:rPr kumimoji="1" lang="ja-JP" altLang="en-US" sz="1421" b="0" smtClean="0">
                <a:latin typeface="+mn-ea"/>
                <a:ea typeface="+mn-ea"/>
                <a:cs typeface="Arial" panose="020B0604020202020204" pitchFamily="34" charset="0"/>
              </a:rPr>
              <a:pPr algn="r"/>
              <a:t>‹#›</a:t>
            </a:fld>
            <a:endParaRPr kumimoji="1" lang="ja-JP" altLang="en-US" sz="888" b="0" dirty="0">
              <a:latin typeface="+mn-ea"/>
              <a:ea typeface="+mn-ea"/>
              <a:cs typeface="Arial" panose="020B0604020202020204" pitchFamily="34" charset="0"/>
            </a:endParaRPr>
          </a:p>
        </p:txBody>
      </p:sp>
      <p:pic>
        <p:nvPicPr>
          <p:cNvPr id="2" name="図 1"/>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119403" y="313261"/>
            <a:ext cx="536603" cy="431391"/>
          </a:xfrm>
          <a:prstGeom prst="rect">
            <a:avLst/>
          </a:prstGeom>
        </p:spPr>
      </p:pic>
    </p:spTree>
    <p:extLst>
      <p:ext uri="{BB962C8B-B14F-4D97-AF65-F5344CB8AC3E}">
        <p14:creationId xmlns:p14="http://schemas.microsoft.com/office/powerpoint/2010/main" val="3939706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404664"/>
            <a:ext cx="8915400" cy="418058"/>
          </a:xfrm>
          <a:prstGeom prst="rect">
            <a:avLst/>
          </a:prstGeom>
        </p:spPr>
        <p:txBody>
          <a:bodyPr vert="horz" lIns="91440" tIns="45720" rIns="91440" bIns="45720" rtlCol="0" anchor="ctr">
            <a:no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992560" y="1268760"/>
            <a:ext cx="8712968" cy="5184577"/>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スライド番号プレースホルダー 5"/>
          <p:cNvSpPr>
            <a:spLocks noGrp="1"/>
          </p:cNvSpPr>
          <p:nvPr>
            <p:ph type="sldNum" sz="quarter" idx="4"/>
          </p:nvPr>
        </p:nvSpPr>
        <p:spPr>
          <a:xfrm>
            <a:off x="9399496" y="6520286"/>
            <a:ext cx="51720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3035420815"/>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88" r:id="rId7"/>
  </p:sldLayoutIdLst>
  <p:hf hdr="0" ftr="0" dt="0"/>
  <p:txStyles>
    <p:titleStyle>
      <a:lvl1pPr algn="ctr" defTabSz="914400" rtl="0" eaLnBrk="1" latinLnBrk="0" hangingPunct="1">
        <a:lnSpc>
          <a:spcPct val="150000"/>
        </a:lnSpc>
        <a:spcBef>
          <a:spcPct val="0"/>
        </a:spcBef>
        <a:buNone/>
        <a:defRPr kumimoji="1" sz="2800" kern="1200">
          <a:solidFill>
            <a:schemeClr val="tx1"/>
          </a:solidFill>
          <a:latin typeface="+mj-lt"/>
          <a:ea typeface="+mj-ea"/>
          <a:cs typeface="+mj-cs"/>
        </a:defRPr>
      </a:lvl1pPr>
    </p:titleStyle>
    <p:bodyStyle>
      <a:lvl1pPr marL="0" indent="0" algn="l" defTabSz="914400" rtl="0" eaLnBrk="1" latinLnBrk="0" hangingPunct="1">
        <a:lnSpc>
          <a:spcPct val="250000"/>
        </a:lnSpc>
        <a:spcBef>
          <a:spcPts val="0"/>
        </a:spcBef>
        <a:buFont typeface="Arial" pitchFamily="34" charset="0"/>
        <a:buNone/>
        <a:defRPr kumimoji="1" sz="2400" b="0" i="0" kern="1200">
          <a:solidFill>
            <a:schemeClr val="tx1"/>
          </a:solidFill>
          <a:latin typeface="+mn-ea"/>
          <a:ea typeface="+mn-ea"/>
          <a:cs typeface="+mn-cs"/>
        </a:defRPr>
      </a:lvl1pPr>
      <a:lvl2pPr marL="177800" indent="0" algn="l" defTabSz="914400" rtl="0" eaLnBrk="1" latinLnBrk="0" hangingPunct="1">
        <a:lnSpc>
          <a:spcPct val="250000"/>
        </a:lnSpc>
        <a:spcBef>
          <a:spcPts val="0"/>
        </a:spcBef>
        <a:buFont typeface="Arial" pitchFamily="34" charset="0"/>
        <a:buNone/>
        <a:defRPr kumimoji="1" sz="2400" kern="1200">
          <a:solidFill>
            <a:schemeClr val="tx1"/>
          </a:solidFill>
          <a:latin typeface="+mn-lt"/>
          <a:ea typeface="+mn-ea"/>
          <a:cs typeface="+mn-cs"/>
        </a:defRPr>
      </a:lvl2pPr>
      <a:lvl3pPr marL="914400" indent="0" algn="l" defTabSz="914400" rtl="0" eaLnBrk="1" latinLnBrk="0" hangingPunct="1">
        <a:lnSpc>
          <a:spcPct val="250000"/>
        </a:lnSpc>
        <a:spcBef>
          <a:spcPts val="0"/>
        </a:spcBef>
        <a:buFont typeface="Arial" pitchFamily="34" charset="0"/>
        <a:buNone/>
        <a:defRPr kumimoji="1" sz="2400" kern="1200">
          <a:solidFill>
            <a:schemeClr val="tx1"/>
          </a:solidFill>
          <a:latin typeface="+mn-lt"/>
          <a:ea typeface="+mn-ea"/>
          <a:cs typeface="+mn-cs"/>
        </a:defRPr>
      </a:lvl3pPr>
      <a:lvl4pPr marL="1371600" indent="0" algn="l" defTabSz="914400" rtl="0" eaLnBrk="1" latinLnBrk="0" hangingPunct="1">
        <a:lnSpc>
          <a:spcPct val="250000"/>
        </a:lnSpc>
        <a:spcBef>
          <a:spcPts val="0"/>
        </a:spcBef>
        <a:buFont typeface="Arial" pitchFamily="34" charset="0"/>
        <a:buNone/>
        <a:defRPr kumimoji="1" sz="2400" kern="1200">
          <a:solidFill>
            <a:schemeClr val="tx1"/>
          </a:solidFill>
          <a:latin typeface="+mn-lt"/>
          <a:ea typeface="+mn-ea"/>
          <a:cs typeface="+mn-cs"/>
        </a:defRPr>
      </a:lvl4pPr>
      <a:lvl5pPr marL="1828800" indent="0" algn="l" defTabSz="914400" rtl="0" eaLnBrk="1" latinLnBrk="0" hangingPunct="1">
        <a:lnSpc>
          <a:spcPct val="250000"/>
        </a:lnSpc>
        <a:spcBef>
          <a:spcPts val="0"/>
        </a:spcBef>
        <a:buFont typeface="Arial" pitchFamily="34" charset="0"/>
        <a:buNone/>
        <a:defRPr kumimoji="1" sz="2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3F5C97E0-3CBB-4E99-B810-040F151C89AD}"/>
              </a:ext>
            </a:extLst>
          </p:cNvPr>
          <p:cNvSpPr>
            <a:spLocks noGrp="1"/>
          </p:cNvSpPr>
          <p:nvPr>
            <p:ph type="body" sz="quarter" idx="10"/>
          </p:nvPr>
        </p:nvSpPr>
        <p:spPr>
          <a:xfrm>
            <a:off x="392873" y="190593"/>
            <a:ext cx="8589762" cy="589000"/>
          </a:xfrm>
        </p:spPr>
        <p:txBody>
          <a:bodyPr>
            <a:normAutofit lnSpcReduction="10000"/>
          </a:bodyPr>
          <a:lstStyle/>
          <a:p>
            <a:r>
              <a:rPr lang="ja-JP" altLang="en-US" dirty="0"/>
              <a:t>ひらけ！ミュージアム実行委員会の取組概要</a:t>
            </a:r>
            <a:endParaRPr lang="en-US" altLang="ja-JP" dirty="0"/>
          </a:p>
          <a:p>
            <a:r>
              <a:rPr lang="ja-JP" altLang="en-US" dirty="0"/>
              <a:t>（令和６年度 </a:t>
            </a:r>
            <a:r>
              <a:rPr lang="en-US" altLang="ja-JP" dirty="0"/>
              <a:t>Innovate MUSEUM</a:t>
            </a:r>
            <a:r>
              <a:rPr lang="ja-JP" altLang="en-US" dirty="0"/>
              <a:t>採択事業）</a:t>
            </a:r>
          </a:p>
        </p:txBody>
      </p:sp>
      <p:sp>
        <p:nvSpPr>
          <p:cNvPr id="7" name="正方形/長方形 6">
            <a:extLst>
              <a:ext uri="{FF2B5EF4-FFF2-40B4-BE49-F238E27FC236}">
                <a16:creationId xmlns:a16="http://schemas.microsoft.com/office/drawing/2014/main" id="{2C0D546F-D6A8-4C36-A6BD-2B410C3BAAC4}"/>
              </a:ext>
            </a:extLst>
          </p:cNvPr>
          <p:cNvSpPr/>
          <p:nvPr/>
        </p:nvSpPr>
        <p:spPr>
          <a:xfrm>
            <a:off x="551499" y="3340103"/>
            <a:ext cx="8454652" cy="12462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27818" tIns="287591" rIns="3195456" bIns="127818" rtlCol="0" anchor="t" anchorCtr="0">
            <a:noAutofit/>
          </a:bodyPr>
          <a:lstStyle/>
          <a:p>
            <a:pPr defTabSz="405375">
              <a:buClr>
                <a:srgbClr val="E4312B"/>
              </a:buClr>
              <a:defRPr/>
            </a:pPr>
            <a:r>
              <a:rPr lang="ja-JP" altLang="en-US" sz="932" dirty="0">
                <a:solidFill>
                  <a:srgbClr val="000000"/>
                </a:solidFill>
                <a:latin typeface="Meiryo UI" panose="020B0604030504040204" pitchFamily="50" charset="-128"/>
                <a:ea typeface="Meiryo UI" panose="020B0604030504040204" pitchFamily="50" charset="-128"/>
              </a:rPr>
              <a:t>　</a:t>
            </a:r>
          </a:p>
        </p:txBody>
      </p:sp>
      <p:sp>
        <p:nvSpPr>
          <p:cNvPr id="12" name="正方形/長方形 11">
            <a:extLst>
              <a:ext uri="{FF2B5EF4-FFF2-40B4-BE49-F238E27FC236}">
                <a16:creationId xmlns:a16="http://schemas.microsoft.com/office/drawing/2014/main" id="{C7D32876-432C-49BB-B59C-2FD2FC5F198E}"/>
              </a:ext>
            </a:extLst>
          </p:cNvPr>
          <p:cNvSpPr/>
          <p:nvPr/>
        </p:nvSpPr>
        <p:spPr>
          <a:xfrm>
            <a:off x="533342" y="4128733"/>
            <a:ext cx="8819604" cy="223682"/>
          </a:xfrm>
          <a:prstGeom prst="rect">
            <a:avLst/>
          </a:prstGeom>
          <a:solidFill>
            <a:srgbClr val="E4312B"/>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95864" tIns="0" rIns="0" bIns="0" rtlCol="0" anchor="ctr" anchorCtr="0">
            <a:noAutofit/>
          </a:bodyPr>
          <a:lstStyle/>
          <a:p>
            <a:pPr defTabSz="405375">
              <a:spcBef>
                <a:spcPts val="532"/>
              </a:spcBef>
              <a:defRPr/>
            </a:pPr>
            <a:r>
              <a:rPr lang="ja-JP" altLang="en-US" sz="1242" b="1" dirty="0">
                <a:solidFill>
                  <a:schemeClr val="bg1"/>
                </a:solidFill>
                <a:latin typeface="Meiryo UI" panose="020B0604030504040204" pitchFamily="50" charset="-128"/>
                <a:ea typeface="Meiryo UI" panose="020B0604030504040204" pitchFamily="50" charset="-128"/>
              </a:rPr>
              <a:t>事業概要及び目的</a:t>
            </a:r>
          </a:p>
        </p:txBody>
      </p:sp>
      <p:sp>
        <p:nvSpPr>
          <p:cNvPr id="54" name="正方形/長方形 53">
            <a:extLst>
              <a:ext uri="{FF2B5EF4-FFF2-40B4-BE49-F238E27FC236}">
                <a16:creationId xmlns:a16="http://schemas.microsoft.com/office/drawing/2014/main" id="{275379F1-C96B-AD1A-FB9F-B225E887EE19}"/>
              </a:ext>
            </a:extLst>
          </p:cNvPr>
          <p:cNvSpPr/>
          <p:nvPr/>
        </p:nvSpPr>
        <p:spPr>
          <a:xfrm>
            <a:off x="1446588" y="4161963"/>
            <a:ext cx="3559834" cy="8326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63909" rIns="0" bIns="0" rtlCol="0" anchor="t" anchorCtr="0">
            <a:noAutofit/>
          </a:bodyPr>
          <a:lstStyle/>
          <a:p>
            <a:pPr defTabSz="405375">
              <a:buClr>
                <a:srgbClr val="E4312B"/>
              </a:buClr>
              <a:defRPr/>
            </a:pPr>
            <a:endParaRPr lang="en-US" altLang="zh-TW" sz="932" b="1" dirty="0">
              <a:solidFill>
                <a:schemeClr val="tx1"/>
              </a:solidFill>
              <a:latin typeface="Meiryo UI" panose="020B0604030504040204" pitchFamily="50" charset="-128"/>
              <a:ea typeface="Meiryo UI" panose="020B0604030504040204" pitchFamily="50" charset="-128"/>
            </a:endParaRPr>
          </a:p>
        </p:txBody>
      </p:sp>
      <p:sp>
        <p:nvSpPr>
          <p:cNvPr id="50" name="テキスト ボックス 49">
            <a:extLst>
              <a:ext uri="{FF2B5EF4-FFF2-40B4-BE49-F238E27FC236}">
                <a16:creationId xmlns:a16="http://schemas.microsoft.com/office/drawing/2014/main" id="{3E5B45B3-E9F8-2A65-98CB-631E22025008}"/>
              </a:ext>
            </a:extLst>
          </p:cNvPr>
          <p:cNvSpPr txBox="1"/>
          <p:nvPr/>
        </p:nvSpPr>
        <p:spPr>
          <a:xfrm>
            <a:off x="593910" y="4421914"/>
            <a:ext cx="8735941" cy="1015663"/>
          </a:xfrm>
          <a:prstGeom prst="rect">
            <a:avLst/>
          </a:prstGeom>
          <a:noFill/>
        </p:spPr>
        <p:txBody>
          <a:bodyPr wrap="square">
            <a:spAutoFit/>
          </a:bodyPr>
          <a:lstStyle/>
          <a:p>
            <a:r>
              <a:rPr lang="ja-JP" altLang="en-US" sz="1200" dirty="0">
                <a:latin typeface="Meiryo" panose="020B0604030504040204" pitchFamily="50" charset="-128"/>
                <a:ea typeface="Meiryo" panose="020B0604030504040204" pitchFamily="50" charset="-128"/>
              </a:rPr>
              <a:t>本事業では、ひらく市の多様な住民が身の回りにある歴史や文化、自然を再認識し、その価値を再発見するための拠点として、また地域課題を解決するコミュニティの活動拠点として、ミュージアムを開いていく。ひらく市民ミュージアムを中核とした施設連携を社会教育士や市民サークルとの協働により推進することで市民主体の活動を支援する。ミュージアムやライブラリなど文化施設の機能と、所蔵する地域の文化資源の価値や意義を多様な住民で再発見、共有し、地域課題への取組を通じて文化施設への評価向上とシビックプライドを醸成することで、多世代にわたるコミュニティの活性化を達成する。</a:t>
            </a:r>
          </a:p>
        </p:txBody>
      </p:sp>
      <p:sp>
        <p:nvSpPr>
          <p:cNvPr id="4" name="正方形/長方形 3">
            <a:extLst>
              <a:ext uri="{FF2B5EF4-FFF2-40B4-BE49-F238E27FC236}">
                <a16:creationId xmlns:a16="http://schemas.microsoft.com/office/drawing/2014/main" id="{331BF951-1125-06BB-EB4B-496AA2AD7E3B}"/>
              </a:ext>
            </a:extLst>
          </p:cNvPr>
          <p:cNvSpPr/>
          <p:nvPr/>
        </p:nvSpPr>
        <p:spPr>
          <a:xfrm>
            <a:off x="533342" y="929421"/>
            <a:ext cx="5078564" cy="223682"/>
          </a:xfrm>
          <a:prstGeom prst="rect">
            <a:avLst/>
          </a:prstGeom>
          <a:solidFill>
            <a:srgbClr val="E4312B"/>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95864" tIns="0" rIns="0" bIns="0" rtlCol="0" anchor="ctr" anchorCtr="0">
            <a:noAutofit/>
          </a:bodyPr>
          <a:lstStyle/>
          <a:p>
            <a:pPr defTabSz="405375">
              <a:spcBef>
                <a:spcPts val="532"/>
              </a:spcBef>
              <a:defRPr/>
            </a:pPr>
            <a:r>
              <a:rPr lang="ja-JP" altLang="en-US" sz="1242" b="1" dirty="0">
                <a:solidFill>
                  <a:schemeClr val="bg1"/>
                </a:solidFill>
                <a:latin typeface="Meiryo UI" panose="020B0604030504040204" pitchFamily="50" charset="-128"/>
                <a:ea typeface="Meiryo UI" panose="020B0604030504040204" pitchFamily="50" charset="-128"/>
              </a:rPr>
              <a:t>事業名及び中核館</a:t>
            </a:r>
          </a:p>
        </p:txBody>
      </p:sp>
      <p:sp>
        <p:nvSpPr>
          <p:cNvPr id="6" name="テキスト ボックス 5">
            <a:extLst>
              <a:ext uri="{FF2B5EF4-FFF2-40B4-BE49-F238E27FC236}">
                <a16:creationId xmlns:a16="http://schemas.microsoft.com/office/drawing/2014/main" id="{4F583FAD-04E8-8562-7765-2D10AF7B6829}"/>
              </a:ext>
            </a:extLst>
          </p:cNvPr>
          <p:cNvSpPr txBox="1"/>
          <p:nvPr/>
        </p:nvSpPr>
        <p:spPr>
          <a:xfrm>
            <a:off x="593909" y="1257103"/>
            <a:ext cx="5240591" cy="276999"/>
          </a:xfrm>
          <a:prstGeom prst="rect">
            <a:avLst/>
          </a:prstGeom>
          <a:noFill/>
        </p:spPr>
        <p:txBody>
          <a:bodyPr wrap="square">
            <a:spAutoFit/>
          </a:bodyPr>
          <a:lstStyle/>
          <a:p>
            <a:r>
              <a:rPr lang="ja-JP" altLang="en-US" sz="1200" dirty="0">
                <a:latin typeface="メイリオ" panose="020B0604030504040204" pitchFamily="50" charset="-128"/>
                <a:ea typeface="メイリオ" panose="020B0604030504040204" pitchFamily="50" charset="-128"/>
              </a:rPr>
              <a:t>市民のための博物館実現事業（中核館：ひらく市民ミュージアム）</a:t>
            </a:r>
          </a:p>
        </p:txBody>
      </p:sp>
      <p:sp>
        <p:nvSpPr>
          <p:cNvPr id="8" name="テキスト ボックス 7">
            <a:extLst>
              <a:ext uri="{FF2B5EF4-FFF2-40B4-BE49-F238E27FC236}">
                <a16:creationId xmlns:a16="http://schemas.microsoft.com/office/drawing/2014/main" id="{2C984BE7-1632-48CB-DB57-1BC8F326F389}"/>
              </a:ext>
            </a:extLst>
          </p:cNvPr>
          <p:cNvSpPr txBox="1"/>
          <p:nvPr/>
        </p:nvSpPr>
        <p:spPr>
          <a:xfrm>
            <a:off x="596319" y="1927489"/>
            <a:ext cx="7818538" cy="276999"/>
          </a:xfrm>
          <a:prstGeom prst="rect">
            <a:avLst/>
          </a:prstGeom>
          <a:noFill/>
        </p:spPr>
        <p:txBody>
          <a:bodyPr wrap="square">
            <a:spAutoFit/>
          </a:bodyPr>
          <a:lstStyle/>
          <a:p>
            <a:r>
              <a:rPr lang="ja-JP" altLang="en-US" sz="1200" dirty="0">
                <a:latin typeface="メイリオ" panose="020B0604030504040204" pitchFamily="50" charset="-128"/>
                <a:ea typeface="メイリオ" panose="020B0604030504040204" pitchFamily="50" charset="-128"/>
              </a:rPr>
              <a:t>交付要望額：５</a:t>
            </a: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０００</a:t>
            </a: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０００円（地域課題</a:t>
            </a:r>
            <a:r>
              <a:rPr lang="zh-TW" altLang="en-US" sz="1200" dirty="0">
                <a:latin typeface="メイリオ" panose="020B0604030504040204" pitchFamily="50" charset="-128"/>
                <a:ea typeface="メイリオ" panose="020B0604030504040204" pitchFamily="50" charset="-128"/>
              </a:rPr>
              <a:t>支援事業</a:t>
            </a:r>
            <a:r>
              <a:rPr lang="ja-JP" altLang="en-US" sz="1200" dirty="0">
                <a:latin typeface="メイリオ" panose="020B0604030504040204" pitchFamily="50" charset="-128"/>
                <a:ea typeface="メイリオ" panose="020B0604030504040204" pitchFamily="50" charset="-128"/>
              </a:rPr>
              <a:t>）</a:t>
            </a:r>
          </a:p>
        </p:txBody>
      </p:sp>
      <p:sp>
        <p:nvSpPr>
          <p:cNvPr id="10" name="正方形/長方形 9">
            <a:extLst>
              <a:ext uri="{FF2B5EF4-FFF2-40B4-BE49-F238E27FC236}">
                <a16:creationId xmlns:a16="http://schemas.microsoft.com/office/drawing/2014/main" id="{A277D45A-1195-CEC2-F2B8-2A66268647B1}"/>
              </a:ext>
            </a:extLst>
          </p:cNvPr>
          <p:cNvSpPr/>
          <p:nvPr/>
        </p:nvSpPr>
        <p:spPr>
          <a:xfrm>
            <a:off x="533342" y="1589321"/>
            <a:ext cx="5078564" cy="221127"/>
          </a:xfrm>
          <a:prstGeom prst="rect">
            <a:avLst/>
          </a:prstGeom>
          <a:solidFill>
            <a:srgbClr val="E4312B"/>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95864" tIns="0" rIns="0" bIns="0" rtlCol="0" anchor="ctr" anchorCtr="0">
            <a:noAutofit/>
          </a:bodyPr>
          <a:lstStyle/>
          <a:p>
            <a:pPr defTabSz="405375">
              <a:spcBef>
                <a:spcPts val="532"/>
              </a:spcBef>
              <a:defRPr/>
            </a:pPr>
            <a:r>
              <a:rPr lang="ja-JP" altLang="en-US" sz="1242" b="1" dirty="0">
                <a:solidFill>
                  <a:schemeClr val="bg1"/>
                </a:solidFill>
                <a:latin typeface="Meiryo UI" panose="020B0604030504040204" pitchFamily="50" charset="-128"/>
                <a:ea typeface="Meiryo UI" panose="020B0604030504040204" pitchFamily="50" charset="-128"/>
              </a:rPr>
              <a:t>交付要望額</a:t>
            </a:r>
          </a:p>
        </p:txBody>
      </p:sp>
      <p:sp>
        <p:nvSpPr>
          <p:cNvPr id="13" name="正方形/長方形 12">
            <a:extLst>
              <a:ext uri="{FF2B5EF4-FFF2-40B4-BE49-F238E27FC236}">
                <a16:creationId xmlns:a16="http://schemas.microsoft.com/office/drawing/2014/main" id="{C278056B-40F5-8E0C-72D8-C5063A94324B}"/>
              </a:ext>
            </a:extLst>
          </p:cNvPr>
          <p:cNvSpPr/>
          <p:nvPr/>
        </p:nvSpPr>
        <p:spPr>
          <a:xfrm>
            <a:off x="533342" y="2349214"/>
            <a:ext cx="5078564" cy="221127"/>
          </a:xfrm>
          <a:prstGeom prst="rect">
            <a:avLst/>
          </a:prstGeom>
          <a:solidFill>
            <a:srgbClr val="E4312B"/>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95864" tIns="0" rIns="0" bIns="0" rtlCol="0" anchor="ctr" anchorCtr="0">
            <a:noAutofit/>
          </a:bodyPr>
          <a:lstStyle/>
          <a:p>
            <a:pPr defTabSz="405375">
              <a:spcBef>
                <a:spcPts val="532"/>
              </a:spcBef>
              <a:defRPr/>
            </a:pPr>
            <a:r>
              <a:rPr lang="ja-JP" altLang="en-US" sz="1242" b="1" dirty="0">
                <a:solidFill>
                  <a:schemeClr val="bg1"/>
                </a:solidFill>
                <a:latin typeface="Meiryo UI" panose="020B0604030504040204" pitchFamily="50" charset="-128"/>
                <a:ea typeface="Meiryo UI" panose="020B0604030504040204" pitchFamily="50" charset="-128"/>
              </a:rPr>
              <a:t>主な連携先</a:t>
            </a:r>
          </a:p>
        </p:txBody>
      </p:sp>
      <p:sp>
        <p:nvSpPr>
          <p:cNvPr id="14" name="テキスト ボックス 13">
            <a:extLst>
              <a:ext uri="{FF2B5EF4-FFF2-40B4-BE49-F238E27FC236}">
                <a16:creationId xmlns:a16="http://schemas.microsoft.com/office/drawing/2014/main" id="{EF9D3E48-6735-D292-C129-E01B759EE25B}"/>
              </a:ext>
            </a:extLst>
          </p:cNvPr>
          <p:cNvSpPr txBox="1"/>
          <p:nvPr/>
        </p:nvSpPr>
        <p:spPr>
          <a:xfrm>
            <a:off x="569424" y="2660939"/>
            <a:ext cx="8269775" cy="276999"/>
          </a:xfrm>
          <a:prstGeom prst="rect">
            <a:avLst/>
          </a:prstGeom>
          <a:noFill/>
        </p:spPr>
        <p:txBody>
          <a:bodyPr wrap="square">
            <a:spAutoFit/>
          </a:bodyPr>
          <a:lstStyle/>
          <a:p>
            <a:r>
              <a:rPr lang="ja-JP" altLang="en-US" sz="1200" dirty="0">
                <a:latin typeface="Meiryo" panose="020B0604030504040204" pitchFamily="50" charset="-128"/>
                <a:ea typeface="Meiryo" panose="020B0604030504040204" pitchFamily="50" charset="-128"/>
              </a:rPr>
              <a:t>市民ライブラリひらく、</a:t>
            </a:r>
            <a:r>
              <a:rPr lang="en-US" altLang="ja-JP" sz="1200" dirty="0">
                <a:latin typeface="Meiryo" panose="020B0604030504040204" pitchFamily="50" charset="-128"/>
                <a:ea typeface="Meiryo" panose="020B0604030504040204" pitchFamily="50" charset="-128"/>
              </a:rPr>
              <a:t>NPO</a:t>
            </a:r>
            <a:r>
              <a:rPr lang="ja-JP" altLang="en-US" sz="1200" dirty="0">
                <a:latin typeface="Meiryo" panose="020B0604030504040204" pitchFamily="50" charset="-128"/>
                <a:ea typeface="Meiryo" panose="020B0604030504040204" pitchFamily="50" charset="-128"/>
              </a:rPr>
              <a:t>ひらく</a:t>
            </a:r>
          </a:p>
        </p:txBody>
      </p:sp>
      <p:sp>
        <p:nvSpPr>
          <p:cNvPr id="25" name="テキスト ボックス 24">
            <a:extLst>
              <a:ext uri="{FF2B5EF4-FFF2-40B4-BE49-F238E27FC236}">
                <a16:creationId xmlns:a16="http://schemas.microsoft.com/office/drawing/2014/main" id="{D5FF2EF1-5B17-4A3E-573B-0B1454189265}"/>
              </a:ext>
            </a:extLst>
          </p:cNvPr>
          <p:cNvSpPr txBox="1"/>
          <p:nvPr/>
        </p:nvSpPr>
        <p:spPr>
          <a:xfrm>
            <a:off x="549085" y="5855475"/>
            <a:ext cx="8735941" cy="646331"/>
          </a:xfrm>
          <a:prstGeom prst="rect">
            <a:avLst/>
          </a:prstGeom>
          <a:noFill/>
        </p:spPr>
        <p:txBody>
          <a:bodyPr wrap="square">
            <a:spAutoFit/>
          </a:bodyPr>
          <a:lstStyle/>
          <a:p>
            <a:r>
              <a:rPr lang="ja-JP" altLang="en-US" sz="1200" dirty="0">
                <a:latin typeface="Meiryo" panose="020B0604030504040204" pitchFamily="50" charset="-128"/>
                <a:ea typeface="Meiryo" panose="020B0604030504040204" pitchFamily="50" charset="-128"/>
              </a:rPr>
              <a:t>①　ミュージアムオープンデーを定期的に設け、バックヤードを含めた博物館機能と所蔵資料をオープン化する。</a:t>
            </a:r>
            <a:endParaRPr lang="en-US" altLang="ja-JP" sz="1200" dirty="0">
              <a:latin typeface="Meiryo" panose="020B0604030504040204" pitchFamily="50" charset="-128"/>
              <a:ea typeface="Meiryo" panose="020B0604030504040204" pitchFamily="50" charset="-128"/>
            </a:endParaRPr>
          </a:p>
          <a:p>
            <a:r>
              <a:rPr lang="ja-JP" altLang="en-US" sz="1200" dirty="0">
                <a:latin typeface="Meiryo" panose="020B0604030504040204" pitchFamily="50" charset="-128"/>
                <a:ea typeface="Meiryo" panose="020B0604030504040204" pitchFamily="50" charset="-128"/>
              </a:rPr>
              <a:t>②　</a:t>
            </a:r>
            <a:r>
              <a:rPr lang="en-US" altLang="ja-JP" sz="1200" dirty="0">
                <a:latin typeface="Meiryo" panose="020B0604030504040204" pitchFamily="50" charset="-128"/>
                <a:ea typeface="Meiryo" panose="020B0604030504040204" pitchFamily="50" charset="-128"/>
              </a:rPr>
              <a:t>ML</a:t>
            </a:r>
            <a:r>
              <a:rPr lang="ja-JP" altLang="en-US" sz="1200" dirty="0">
                <a:latin typeface="Meiryo" panose="020B0604030504040204" pitchFamily="50" charset="-128"/>
                <a:ea typeface="Meiryo" panose="020B0604030504040204" pitchFamily="50" charset="-128"/>
              </a:rPr>
              <a:t>のレファレンスを有機的に接続し、市民の学習基盤を整えるとともに、社会教育士によるコーディネートにより連携と協働の体制を整備することで、市民主体の地域課題への対応モデルを提示する。</a:t>
            </a:r>
          </a:p>
        </p:txBody>
      </p:sp>
      <p:sp>
        <p:nvSpPr>
          <p:cNvPr id="26" name="正方形/長方形 25">
            <a:extLst>
              <a:ext uri="{FF2B5EF4-FFF2-40B4-BE49-F238E27FC236}">
                <a16:creationId xmlns:a16="http://schemas.microsoft.com/office/drawing/2014/main" id="{FE447DC3-D0D1-36A2-A247-104FA8E96D32}"/>
              </a:ext>
            </a:extLst>
          </p:cNvPr>
          <p:cNvSpPr/>
          <p:nvPr/>
        </p:nvSpPr>
        <p:spPr>
          <a:xfrm>
            <a:off x="542529" y="5526153"/>
            <a:ext cx="8819604" cy="223682"/>
          </a:xfrm>
          <a:prstGeom prst="rect">
            <a:avLst/>
          </a:prstGeom>
          <a:solidFill>
            <a:srgbClr val="E4312B"/>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95864" tIns="0" rIns="0" bIns="0" rtlCol="0" anchor="ctr" anchorCtr="0">
            <a:noAutofit/>
          </a:bodyPr>
          <a:lstStyle/>
          <a:p>
            <a:pPr defTabSz="405375">
              <a:spcBef>
                <a:spcPts val="532"/>
              </a:spcBef>
              <a:defRPr/>
            </a:pPr>
            <a:r>
              <a:rPr lang="ja-JP" altLang="en-US" sz="1242" b="1" dirty="0">
                <a:solidFill>
                  <a:schemeClr val="bg1"/>
                </a:solidFill>
                <a:latin typeface="Meiryo UI" panose="020B0604030504040204" pitchFamily="50" charset="-128"/>
                <a:ea typeface="Meiryo UI" panose="020B0604030504040204" pitchFamily="50" charset="-128"/>
              </a:rPr>
              <a:t>事業のモデル性・先進性</a:t>
            </a:r>
          </a:p>
        </p:txBody>
      </p:sp>
      <p:pic>
        <p:nvPicPr>
          <p:cNvPr id="1028" name="Picture 4" descr="オープンキャンパスのイラスト">
            <a:extLst>
              <a:ext uri="{FF2B5EF4-FFF2-40B4-BE49-F238E27FC236}">
                <a16:creationId xmlns:a16="http://schemas.microsoft.com/office/drawing/2014/main" id="{F49110D1-F06D-B334-CAC6-6B5F1EE8B06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9352" b="35472"/>
          <a:stretch/>
        </p:blipFill>
        <p:spPr bwMode="auto">
          <a:xfrm>
            <a:off x="6595683" y="893815"/>
            <a:ext cx="1753130" cy="1601249"/>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協力して進む会社員のイラスト">
            <a:extLst>
              <a:ext uri="{FF2B5EF4-FFF2-40B4-BE49-F238E27FC236}">
                <a16:creationId xmlns:a16="http://schemas.microsoft.com/office/drawing/2014/main" id="{CC19EC13-3439-75D4-C200-38C788F26AB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43995" y="1589321"/>
            <a:ext cx="1424673" cy="1424673"/>
          </a:xfrm>
          <a:prstGeom prst="rect">
            <a:avLst/>
          </a:prstGeom>
          <a:noFill/>
          <a:extLst>
            <a:ext uri="{909E8E84-426E-40DD-AFC4-6F175D3DCCD1}">
              <a14:hiddenFill xmlns:a14="http://schemas.microsoft.com/office/drawing/2010/main">
                <a:solidFill>
                  <a:srgbClr val="FFFFFF"/>
                </a:solidFill>
              </a14:hiddenFill>
            </a:ext>
          </a:extLst>
        </p:spPr>
      </p:pic>
      <p:sp>
        <p:nvSpPr>
          <p:cNvPr id="3" name="テキスト ボックス 2">
            <a:extLst>
              <a:ext uri="{FF2B5EF4-FFF2-40B4-BE49-F238E27FC236}">
                <a16:creationId xmlns:a16="http://schemas.microsoft.com/office/drawing/2014/main" id="{D52EF82D-CEB7-E570-FFC9-D3A8BD466CD2}"/>
              </a:ext>
            </a:extLst>
          </p:cNvPr>
          <p:cNvSpPr txBox="1"/>
          <p:nvPr/>
        </p:nvSpPr>
        <p:spPr>
          <a:xfrm>
            <a:off x="7340499" y="134811"/>
            <a:ext cx="1498700" cy="523220"/>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kumimoji="1" lang="ja-JP" altLang="en-US" sz="2800" dirty="0">
                <a:solidFill>
                  <a:srgbClr val="FF0000"/>
                </a:solidFill>
              </a:rPr>
              <a:t>記載例</a:t>
            </a:r>
          </a:p>
        </p:txBody>
      </p:sp>
      <p:sp>
        <p:nvSpPr>
          <p:cNvPr id="5" name="正方形/長方形 4">
            <a:extLst>
              <a:ext uri="{FF2B5EF4-FFF2-40B4-BE49-F238E27FC236}">
                <a16:creationId xmlns:a16="http://schemas.microsoft.com/office/drawing/2014/main" id="{514BFA2A-A064-F411-BE83-C9730BC4B4AA}"/>
              </a:ext>
            </a:extLst>
          </p:cNvPr>
          <p:cNvSpPr/>
          <p:nvPr/>
        </p:nvSpPr>
        <p:spPr>
          <a:xfrm>
            <a:off x="533342" y="2991357"/>
            <a:ext cx="8819604" cy="223682"/>
          </a:xfrm>
          <a:prstGeom prst="rect">
            <a:avLst/>
          </a:prstGeom>
          <a:solidFill>
            <a:srgbClr val="E4312B"/>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95864" tIns="0" rIns="0" bIns="0" rtlCol="0" anchor="ctr" anchorCtr="0">
            <a:noAutofit/>
          </a:bodyPr>
          <a:lstStyle/>
          <a:p>
            <a:pPr defTabSz="405375">
              <a:spcBef>
                <a:spcPts val="532"/>
              </a:spcBef>
              <a:defRPr/>
            </a:pPr>
            <a:r>
              <a:rPr lang="ja-JP" altLang="en-US" sz="1242" b="1" dirty="0">
                <a:solidFill>
                  <a:schemeClr val="bg1"/>
                </a:solidFill>
                <a:latin typeface="Meiryo UI" panose="020B0604030504040204" pitchFamily="50" charset="-128"/>
                <a:ea typeface="Meiryo UI" panose="020B0604030504040204" pitchFamily="50" charset="-128"/>
              </a:rPr>
              <a:t>現状の課題</a:t>
            </a:r>
          </a:p>
        </p:txBody>
      </p:sp>
      <p:sp>
        <p:nvSpPr>
          <p:cNvPr id="9" name="正方形/長方形 8">
            <a:extLst>
              <a:ext uri="{FF2B5EF4-FFF2-40B4-BE49-F238E27FC236}">
                <a16:creationId xmlns:a16="http://schemas.microsoft.com/office/drawing/2014/main" id="{1B21F802-6427-990E-CAED-3738C395188F}"/>
              </a:ext>
            </a:extLst>
          </p:cNvPr>
          <p:cNvSpPr/>
          <p:nvPr/>
        </p:nvSpPr>
        <p:spPr>
          <a:xfrm>
            <a:off x="1446588" y="3110300"/>
            <a:ext cx="3559834" cy="8326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63909" rIns="0" bIns="0" rtlCol="0" anchor="t" anchorCtr="0">
            <a:noAutofit/>
          </a:bodyPr>
          <a:lstStyle/>
          <a:p>
            <a:pPr defTabSz="405375">
              <a:buClr>
                <a:srgbClr val="E4312B"/>
              </a:buClr>
              <a:defRPr/>
            </a:pPr>
            <a:endParaRPr lang="en-US" altLang="zh-TW" sz="932" b="1" dirty="0">
              <a:solidFill>
                <a:schemeClr val="tx1"/>
              </a:solidFill>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E0C84465-69FF-161B-96CA-D67C3C89669E}"/>
              </a:ext>
            </a:extLst>
          </p:cNvPr>
          <p:cNvSpPr txBox="1"/>
          <p:nvPr/>
        </p:nvSpPr>
        <p:spPr>
          <a:xfrm>
            <a:off x="593910" y="3256048"/>
            <a:ext cx="8735941" cy="830997"/>
          </a:xfrm>
          <a:prstGeom prst="rect">
            <a:avLst/>
          </a:prstGeom>
          <a:noFill/>
        </p:spPr>
        <p:txBody>
          <a:bodyPr wrap="square">
            <a:spAutoFit/>
          </a:bodyPr>
          <a:lstStyle/>
          <a:p>
            <a:r>
              <a:rPr lang="ja-JP" altLang="en-US" sz="1200" dirty="0">
                <a:latin typeface="Meiryo" panose="020B0604030504040204" pitchFamily="50" charset="-128"/>
                <a:ea typeface="Meiryo" panose="020B0604030504040204" pitchFamily="50" charset="-128"/>
              </a:rPr>
              <a:t>ひらく市では大規模な住宅地開発と新駅の設置により新住民が急速に増加、地域の旧来の住民との間に分断が生じている。近隣づきあいや自治会など、旧来の地域コミュニティが分散化することで、高齢者の健康不安や犯罪対策、災害対応などの課題が焦点化してきている。また、地域の歴史や生活文化に触れることがない新住民が増えたことで、祭りなどの伝統文化の催行、地域の文化資源の継承の懸念が拡大している。</a:t>
            </a:r>
          </a:p>
        </p:txBody>
      </p:sp>
      <p:pic>
        <p:nvPicPr>
          <p:cNvPr id="17" name="Picture 2" descr="通院介助をする人のイラスト（女性）">
            <a:extLst>
              <a:ext uri="{FF2B5EF4-FFF2-40B4-BE49-F238E27FC236}">
                <a16:creationId xmlns:a16="http://schemas.microsoft.com/office/drawing/2014/main" id="{9F4063A4-0A3C-27E3-B4CD-C5FF2B385628}"/>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5731046" y="1715900"/>
            <a:ext cx="1005344" cy="1209638"/>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4" descr="後期高齢者のイラスト（男性）">
            <a:extLst>
              <a:ext uri="{FF2B5EF4-FFF2-40B4-BE49-F238E27FC236}">
                <a16:creationId xmlns:a16="http://schemas.microsoft.com/office/drawing/2014/main" id="{48351338-56BA-95F7-21FC-7C0DD0615B7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250916" y="1841794"/>
            <a:ext cx="833786" cy="115402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一輪車に乗る子供のイラスト（男の子）">
            <a:extLst>
              <a:ext uri="{FF2B5EF4-FFF2-40B4-BE49-F238E27FC236}">
                <a16:creationId xmlns:a16="http://schemas.microsoft.com/office/drawing/2014/main" id="{75D964FB-2858-863B-C491-F0C1B845CC42}"/>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648183" y="2169543"/>
            <a:ext cx="705884" cy="8353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5817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矢印: 右 16">
            <a:extLst>
              <a:ext uri="{FF2B5EF4-FFF2-40B4-BE49-F238E27FC236}">
                <a16:creationId xmlns:a16="http://schemas.microsoft.com/office/drawing/2014/main" id="{99DC2A09-EA89-A5AB-5654-50E914D4BC6D}"/>
              </a:ext>
            </a:extLst>
          </p:cNvPr>
          <p:cNvSpPr/>
          <p:nvPr/>
        </p:nvSpPr>
        <p:spPr>
          <a:xfrm>
            <a:off x="2502315" y="4531909"/>
            <a:ext cx="4779697" cy="1087070"/>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sz="1400"/>
          </a:p>
        </p:txBody>
      </p:sp>
      <p:sp>
        <p:nvSpPr>
          <p:cNvPr id="16" name="矢印: 右 15">
            <a:extLst>
              <a:ext uri="{FF2B5EF4-FFF2-40B4-BE49-F238E27FC236}">
                <a16:creationId xmlns:a16="http://schemas.microsoft.com/office/drawing/2014/main" id="{F65E15FA-4637-F467-0D66-D40CB4AA5A0A}"/>
              </a:ext>
            </a:extLst>
          </p:cNvPr>
          <p:cNvSpPr/>
          <p:nvPr/>
        </p:nvSpPr>
        <p:spPr>
          <a:xfrm>
            <a:off x="2495029" y="1340135"/>
            <a:ext cx="4779698" cy="1102659"/>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sz="1400"/>
          </a:p>
        </p:txBody>
      </p:sp>
      <p:sp>
        <p:nvSpPr>
          <p:cNvPr id="15" name="正方形/長方形 14">
            <a:extLst>
              <a:ext uri="{FF2B5EF4-FFF2-40B4-BE49-F238E27FC236}">
                <a16:creationId xmlns:a16="http://schemas.microsoft.com/office/drawing/2014/main" id="{A9CE0BD8-569A-0201-374C-CA6B533AC084}"/>
              </a:ext>
            </a:extLst>
          </p:cNvPr>
          <p:cNvSpPr/>
          <p:nvPr/>
        </p:nvSpPr>
        <p:spPr>
          <a:xfrm>
            <a:off x="483010" y="1154256"/>
            <a:ext cx="1952068" cy="1430942"/>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22" name="矢印: 右 21">
            <a:extLst>
              <a:ext uri="{FF2B5EF4-FFF2-40B4-BE49-F238E27FC236}">
                <a16:creationId xmlns:a16="http://schemas.microsoft.com/office/drawing/2014/main" id="{44832A35-2D8C-B0BD-B3C0-46FB23F7E22B}"/>
              </a:ext>
            </a:extLst>
          </p:cNvPr>
          <p:cNvSpPr/>
          <p:nvPr/>
        </p:nvSpPr>
        <p:spPr>
          <a:xfrm>
            <a:off x="2502315" y="2934822"/>
            <a:ext cx="4779698" cy="1102659"/>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sz="1400"/>
          </a:p>
        </p:txBody>
      </p:sp>
      <p:sp>
        <p:nvSpPr>
          <p:cNvPr id="2" name="テキスト プレースホルダー 1">
            <a:extLst>
              <a:ext uri="{FF2B5EF4-FFF2-40B4-BE49-F238E27FC236}">
                <a16:creationId xmlns:a16="http://schemas.microsoft.com/office/drawing/2014/main" id="{3F5C97E0-3CBB-4E99-B810-040F151C89AD}"/>
              </a:ext>
            </a:extLst>
          </p:cNvPr>
          <p:cNvSpPr>
            <a:spLocks noGrp="1"/>
          </p:cNvSpPr>
          <p:nvPr>
            <p:ph type="body" sz="quarter" idx="10"/>
          </p:nvPr>
        </p:nvSpPr>
        <p:spPr>
          <a:xfrm>
            <a:off x="392873" y="190593"/>
            <a:ext cx="8589762" cy="589000"/>
          </a:xfrm>
        </p:spPr>
        <p:txBody>
          <a:bodyPr>
            <a:normAutofit/>
          </a:bodyPr>
          <a:lstStyle/>
          <a:p>
            <a:r>
              <a:rPr lang="ja-JP" altLang="en-US" dirty="0"/>
              <a:t>（仮称）ひらけ！ミュージアム実行委員会の取組（ロジックモデル）</a:t>
            </a:r>
          </a:p>
        </p:txBody>
      </p:sp>
      <p:sp>
        <p:nvSpPr>
          <p:cNvPr id="3" name="正方形/長方形 2">
            <a:extLst>
              <a:ext uri="{FF2B5EF4-FFF2-40B4-BE49-F238E27FC236}">
                <a16:creationId xmlns:a16="http://schemas.microsoft.com/office/drawing/2014/main" id="{1CDED35A-9702-A329-CF64-F9CBF597C472}"/>
              </a:ext>
            </a:extLst>
          </p:cNvPr>
          <p:cNvSpPr/>
          <p:nvPr/>
        </p:nvSpPr>
        <p:spPr>
          <a:xfrm>
            <a:off x="3783814" y="1154255"/>
            <a:ext cx="2085416" cy="1430941"/>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5" name="テキスト ボックス 4">
            <a:extLst>
              <a:ext uri="{FF2B5EF4-FFF2-40B4-BE49-F238E27FC236}">
                <a16:creationId xmlns:a16="http://schemas.microsoft.com/office/drawing/2014/main" id="{9B887890-4878-8EB2-3F3F-FD1709072A72}"/>
              </a:ext>
            </a:extLst>
          </p:cNvPr>
          <p:cNvSpPr txBox="1"/>
          <p:nvPr/>
        </p:nvSpPr>
        <p:spPr>
          <a:xfrm>
            <a:off x="4030972" y="966845"/>
            <a:ext cx="1567656" cy="276999"/>
          </a:xfrm>
          <a:prstGeom prst="rect">
            <a:avLst/>
          </a:prstGeom>
          <a:solidFill>
            <a:srgbClr val="FFC000"/>
          </a:solidFill>
        </p:spPr>
        <p:txBody>
          <a:bodyPr wrap="square" rtlCol="0">
            <a:spAutoFit/>
          </a:bodyPr>
          <a:lstStyle/>
          <a:p>
            <a:pPr algn="ctr"/>
            <a:r>
              <a:rPr kumimoji="1" lang="ja-JP" altLang="en-US" sz="1200" dirty="0"/>
              <a:t>事業アウトプット１</a:t>
            </a:r>
          </a:p>
        </p:txBody>
      </p:sp>
      <p:sp>
        <p:nvSpPr>
          <p:cNvPr id="9" name="正方形/長方形 8">
            <a:extLst>
              <a:ext uri="{FF2B5EF4-FFF2-40B4-BE49-F238E27FC236}">
                <a16:creationId xmlns:a16="http://schemas.microsoft.com/office/drawing/2014/main" id="{4759A97D-55F3-CB4A-C8EB-735817E9C074}"/>
              </a:ext>
            </a:extLst>
          </p:cNvPr>
          <p:cNvSpPr/>
          <p:nvPr/>
        </p:nvSpPr>
        <p:spPr>
          <a:xfrm>
            <a:off x="7348123" y="1180952"/>
            <a:ext cx="2085417" cy="5204650"/>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11" name="テキスト ボックス 10">
            <a:extLst>
              <a:ext uri="{FF2B5EF4-FFF2-40B4-BE49-F238E27FC236}">
                <a16:creationId xmlns:a16="http://schemas.microsoft.com/office/drawing/2014/main" id="{8A7EA49C-49D1-2E06-1E0A-DDD04E3E58D0}"/>
              </a:ext>
            </a:extLst>
          </p:cNvPr>
          <p:cNvSpPr txBox="1"/>
          <p:nvPr/>
        </p:nvSpPr>
        <p:spPr>
          <a:xfrm>
            <a:off x="7712089" y="970803"/>
            <a:ext cx="1357484" cy="276999"/>
          </a:xfrm>
          <a:prstGeom prst="rect">
            <a:avLst/>
          </a:prstGeom>
          <a:solidFill>
            <a:srgbClr val="FFC000"/>
          </a:solidFill>
        </p:spPr>
        <p:txBody>
          <a:bodyPr wrap="square" rtlCol="0">
            <a:spAutoFit/>
          </a:bodyPr>
          <a:lstStyle/>
          <a:p>
            <a:pPr algn="ctr"/>
            <a:r>
              <a:rPr kumimoji="1" lang="ja-JP" altLang="en-US" sz="1200" dirty="0"/>
              <a:t>事業アウトカム</a:t>
            </a:r>
          </a:p>
        </p:txBody>
      </p:sp>
      <p:sp>
        <p:nvSpPr>
          <p:cNvPr id="23" name="テキスト ボックス 22">
            <a:extLst>
              <a:ext uri="{FF2B5EF4-FFF2-40B4-BE49-F238E27FC236}">
                <a16:creationId xmlns:a16="http://schemas.microsoft.com/office/drawing/2014/main" id="{E648A19C-4E36-4BF0-E0CA-6FD546CAA2D2}"/>
              </a:ext>
            </a:extLst>
          </p:cNvPr>
          <p:cNvSpPr txBox="1"/>
          <p:nvPr/>
        </p:nvSpPr>
        <p:spPr>
          <a:xfrm>
            <a:off x="2680786" y="3352754"/>
            <a:ext cx="1658471" cy="276999"/>
          </a:xfrm>
          <a:prstGeom prst="rect">
            <a:avLst/>
          </a:prstGeom>
          <a:noFill/>
        </p:spPr>
        <p:txBody>
          <a:bodyPr wrap="square" rtlCol="0">
            <a:spAutoFit/>
          </a:bodyPr>
          <a:lstStyle/>
          <a:p>
            <a:r>
              <a:rPr lang="ja-JP" altLang="en-US" sz="1200" dirty="0"/>
              <a:t>事業の実施</a:t>
            </a:r>
            <a:endParaRPr kumimoji="1" lang="ja-JP" altLang="en-US" sz="1200" dirty="0"/>
          </a:p>
        </p:txBody>
      </p:sp>
      <p:sp>
        <p:nvSpPr>
          <p:cNvPr id="4" name="正方形/長方形 3">
            <a:extLst>
              <a:ext uri="{FF2B5EF4-FFF2-40B4-BE49-F238E27FC236}">
                <a16:creationId xmlns:a16="http://schemas.microsoft.com/office/drawing/2014/main" id="{3E3682E0-2F2B-34B0-1C31-587E6CF3CCDD}"/>
              </a:ext>
            </a:extLst>
          </p:cNvPr>
          <p:cNvSpPr/>
          <p:nvPr/>
        </p:nvSpPr>
        <p:spPr>
          <a:xfrm>
            <a:off x="483010" y="2799618"/>
            <a:ext cx="1952068" cy="1430942"/>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C005A2A1-A563-6DD0-3116-285D9AEFA647}"/>
              </a:ext>
            </a:extLst>
          </p:cNvPr>
          <p:cNvSpPr/>
          <p:nvPr/>
        </p:nvSpPr>
        <p:spPr>
          <a:xfrm>
            <a:off x="3785492" y="2799618"/>
            <a:ext cx="2085416" cy="1430941"/>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10" name="正方形/長方形 9">
            <a:extLst>
              <a:ext uri="{FF2B5EF4-FFF2-40B4-BE49-F238E27FC236}">
                <a16:creationId xmlns:a16="http://schemas.microsoft.com/office/drawing/2014/main" id="{11C61469-E086-1232-8344-EFB192346B66}"/>
              </a:ext>
            </a:extLst>
          </p:cNvPr>
          <p:cNvSpPr/>
          <p:nvPr/>
        </p:nvSpPr>
        <p:spPr>
          <a:xfrm>
            <a:off x="483010" y="4423636"/>
            <a:ext cx="1952068" cy="1430942"/>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13" name="正方形/長方形 12">
            <a:extLst>
              <a:ext uri="{FF2B5EF4-FFF2-40B4-BE49-F238E27FC236}">
                <a16:creationId xmlns:a16="http://schemas.microsoft.com/office/drawing/2014/main" id="{E87AD72E-FD5C-8357-A5D4-DE000726B169}"/>
              </a:ext>
            </a:extLst>
          </p:cNvPr>
          <p:cNvSpPr/>
          <p:nvPr/>
        </p:nvSpPr>
        <p:spPr>
          <a:xfrm>
            <a:off x="3783814" y="4488888"/>
            <a:ext cx="2085416" cy="1930869"/>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19" name="テキスト ボックス 18">
            <a:extLst>
              <a:ext uri="{FF2B5EF4-FFF2-40B4-BE49-F238E27FC236}">
                <a16:creationId xmlns:a16="http://schemas.microsoft.com/office/drawing/2014/main" id="{DFCC5765-6345-99B9-EB13-89D64CD6AA90}"/>
              </a:ext>
            </a:extLst>
          </p:cNvPr>
          <p:cNvSpPr txBox="1"/>
          <p:nvPr/>
        </p:nvSpPr>
        <p:spPr>
          <a:xfrm>
            <a:off x="4030972" y="2645526"/>
            <a:ext cx="1567656" cy="276999"/>
          </a:xfrm>
          <a:prstGeom prst="rect">
            <a:avLst/>
          </a:prstGeom>
          <a:solidFill>
            <a:srgbClr val="FFC000"/>
          </a:solidFill>
        </p:spPr>
        <p:txBody>
          <a:bodyPr wrap="square" rtlCol="0">
            <a:spAutoFit/>
          </a:bodyPr>
          <a:lstStyle/>
          <a:p>
            <a:pPr algn="ctr"/>
            <a:r>
              <a:rPr kumimoji="1" lang="ja-JP" altLang="en-US" sz="1200" dirty="0"/>
              <a:t>事業アウトプット２</a:t>
            </a:r>
          </a:p>
        </p:txBody>
      </p:sp>
      <p:sp>
        <p:nvSpPr>
          <p:cNvPr id="20" name="テキスト ボックス 19">
            <a:extLst>
              <a:ext uri="{FF2B5EF4-FFF2-40B4-BE49-F238E27FC236}">
                <a16:creationId xmlns:a16="http://schemas.microsoft.com/office/drawing/2014/main" id="{E06D6E86-ECE2-E214-000B-7103F3305336}"/>
              </a:ext>
            </a:extLst>
          </p:cNvPr>
          <p:cNvSpPr txBox="1"/>
          <p:nvPr/>
        </p:nvSpPr>
        <p:spPr>
          <a:xfrm>
            <a:off x="4030972" y="4324377"/>
            <a:ext cx="1567656" cy="276999"/>
          </a:xfrm>
          <a:prstGeom prst="rect">
            <a:avLst/>
          </a:prstGeom>
          <a:solidFill>
            <a:srgbClr val="FFC000"/>
          </a:solidFill>
        </p:spPr>
        <p:txBody>
          <a:bodyPr wrap="square" rtlCol="0">
            <a:spAutoFit/>
          </a:bodyPr>
          <a:lstStyle/>
          <a:p>
            <a:pPr algn="ctr"/>
            <a:r>
              <a:rPr kumimoji="1" lang="ja-JP" altLang="en-US" sz="1200" dirty="0"/>
              <a:t>事業アウトプット３</a:t>
            </a:r>
          </a:p>
        </p:txBody>
      </p:sp>
      <p:sp>
        <p:nvSpPr>
          <p:cNvPr id="21" name="テキスト ボックス 20">
            <a:extLst>
              <a:ext uri="{FF2B5EF4-FFF2-40B4-BE49-F238E27FC236}">
                <a16:creationId xmlns:a16="http://schemas.microsoft.com/office/drawing/2014/main" id="{A9D424E9-3019-BA9F-4D62-9A63218FB47C}"/>
              </a:ext>
            </a:extLst>
          </p:cNvPr>
          <p:cNvSpPr txBox="1"/>
          <p:nvPr/>
        </p:nvSpPr>
        <p:spPr>
          <a:xfrm>
            <a:off x="675216" y="966845"/>
            <a:ext cx="1567656" cy="276999"/>
          </a:xfrm>
          <a:prstGeom prst="rect">
            <a:avLst/>
          </a:prstGeom>
          <a:solidFill>
            <a:srgbClr val="FFC000"/>
          </a:solidFill>
        </p:spPr>
        <p:txBody>
          <a:bodyPr wrap="square" rtlCol="0">
            <a:spAutoFit/>
          </a:bodyPr>
          <a:lstStyle/>
          <a:p>
            <a:pPr algn="ctr"/>
            <a:r>
              <a:rPr kumimoji="1" lang="ja-JP" altLang="en-US" sz="1200" dirty="0"/>
              <a:t>事業の取組１</a:t>
            </a:r>
          </a:p>
        </p:txBody>
      </p:sp>
      <p:sp>
        <p:nvSpPr>
          <p:cNvPr id="24" name="テキスト ボックス 23">
            <a:extLst>
              <a:ext uri="{FF2B5EF4-FFF2-40B4-BE49-F238E27FC236}">
                <a16:creationId xmlns:a16="http://schemas.microsoft.com/office/drawing/2014/main" id="{03E37FCE-E87E-F356-BDE1-67ED4FABDA5F}"/>
              </a:ext>
            </a:extLst>
          </p:cNvPr>
          <p:cNvSpPr txBox="1"/>
          <p:nvPr/>
        </p:nvSpPr>
        <p:spPr>
          <a:xfrm>
            <a:off x="675216" y="2651447"/>
            <a:ext cx="1567656" cy="276999"/>
          </a:xfrm>
          <a:prstGeom prst="rect">
            <a:avLst/>
          </a:prstGeom>
          <a:solidFill>
            <a:srgbClr val="FFC000"/>
          </a:solidFill>
        </p:spPr>
        <p:txBody>
          <a:bodyPr wrap="square" rtlCol="0">
            <a:spAutoFit/>
          </a:bodyPr>
          <a:lstStyle/>
          <a:p>
            <a:pPr algn="ctr"/>
            <a:r>
              <a:rPr kumimoji="1" lang="ja-JP" altLang="en-US" sz="1200" dirty="0"/>
              <a:t>事業の取組２</a:t>
            </a:r>
          </a:p>
        </p:txBody>
      </p:sp>
      <p:sp>
        <p:nvSpPr>
          <p:cNvPr id="25" name="テキスト ボックス 24">
            <a:extLst>
              <a:ext uri="{FF2B5EF4-FFF2-40B4-BE49-F238E27FC236}">
                <a16:creationId xmlns:a16="http://schemas.microsoft.com/office/drawing/2014/main" id="{5EB26DFB-1BBE-D34F-407F-28BE2D04A044}"/>
              </a:ext>
            </a:extLst>
          </p:cNvPr>
          <p:cNvSpPr txBox="1"/>
          <p:nvPr/>
        </p:nvSpPr>
        <p:spPr>
          <a:xfrm>
            <a:off x="675216" y="4285137"/>
            <a:ext cx="1567656" cy="276999"/>
          </a:xfrm>
          <a:prstGeom prst="rect">
            <a:avLst/>
          </a:prstGeom>
          <a:solidFill>
            <a:srgbClr val="FFC000"/>
          </a:solidFill>
        </p:spPr>
        <p:txBody>
          <a:bodyPr wrap="square" rtlCol="0">
            <a:spAutoFit/>
          </a:bodyPr>
          <a:lstStyle/>
          <a:p>
            <a:pPr algn="ctr"/>
            <a:r>
              <a:rPr kumimoji="1" lang="ja-JP" altLang="en-US" sz="1200" dirty="0"/>
              <a:t>事業の取組３</a:t>
            </a:r>
          </a:p>
        </p:txBody>
      </p:sp>
      <p:sp>
        <p:nvSpPr>
          <p:cNvPr id="26" name="テキスト ボックス 25">
            <a:extLst>
              <a:ext uri="{FF2B5EF4-FFF2-40B4-BE49-F238E27FC236}">
                <a16:creationId xmlns:a16="http://schemas.microsoft.com/office/drawing/2014/main" id="{468DA0B9-7A34-3815-3301-67C0BEADC35E}"/>
              </a:ext>
            </a:extLst>
          </p:cNvPr>
          <p:cNvSpPr txBox="1"/>
          <p:nvPr/>
        </p:nvSpPr>
        <p:spPr>
          <a:xfrm>
            <a:off x="7408073" y="1243127"/>
            <a:ext cx="2014285" cy="5339923"/>
          </a:xfrm>
          <a:prstGeom prst="rect">
            <a:avLst/>
          </a:prstGeom>
          <a:noFill/>
        </p:spPr>
        <p:txBody>
          <a:bodyPr wrap="square" rtlCol="0">
            <a:spAutoFit/>
          </a:bodyPr>
          <a:lstStyle/>
          <a:p>
            <a:r>
              <a:rPr kumimoji="1" lang="ja-JP" altLang="en-US" sz="1200" dirty="0"/>
              <a:t>市民が博物館を気軽に利用</a:t>
            </a:r>
            <a:r>
              <a:rPr lang="ja-JP" altLang="en-US" sz="1200" dirty="0"/>
              <a:t>でき</a:t>
            </a:r>
            <a:r>
              <a:rPr kumimoji="1" lang="ja-JP" altLang="en-US" sz="1200" dirty="0"/>
              <a:t>るようになる。</a:t>
            </a:r>
            <a:br>
              <a:rPr kumimoji="1" lang="en-US" altLang="ja-JP" sz="1200" dirty="0"/>
            </a:br>
            <a:r>
              <a:rPr kumimoji="1" lang="ja-JP" altLang="en-US" sz="700" dirty="0"/>
              <a:t>（評価指標</a:t>
            </a:r>
            <a:r>
              <a:rPr kumimoji="1" lang="ja-JP" altLang="en-US" sz="700"/>
              <a:t>：来館者数、</a:t>
            </a:r>
            <a:r>
              <a:rPr kumimoji="1" lang="ja-JP" altLang="en-US" sz="700" dirty="0"/>
              <a:t>リピーター数、</a:t>
            </a:r>
            <a:r>
              <a:rPr kumimoji="1" lang="ja-JP" altLang="en-US" sz="700"/>
              <a:t>フリーゾーン利用数の増加率等）</a:t>
            </a:r>
            <a:endParaRPr kumimoji="1" lang="en-US" altLang="ja-JP" sz="1050" dirty="0"/>
          </a:p>
          <a:p>
            <a:pPr marL="0" marR="0" lvl="0" indent="0" algn="l" defTabSz="914400" rtl="0" eaLnBrk="1" fontAlgn="base" latinLnBrk="0" hangingPunct="1">
              <a:lnSpc>
                <a:spcPct val="100000"/>
              </a:lnSpc>
              <a:spcBef>
                <a:spcPct val="0"/>
              </a:spcBef>
              <a:spcAft>
                <a:spcPct val="0"/>
              </a:spcAft>
              <a:buClrTx/>
              <a:buSzTx/>
              <a:buFontTx/>
              <a:buNone/>
              <a:tabLst/>
              <a:defRPr/>
            </a:pPr>
            <a:endParaRPr lang="en-US" altLang="ja-JP" sz="1200" dirty="0"/>
          </a:p>
          <a:p>
            <a:pPr marL="0" marR="0" lvl="0" indent="0" algn="l" defTabSz="914400" rtl="0" eaLnBrk="1" fontAlgn="base" latinLnBrk="0" hangingPunct="1">
              <a:lnSpc>
                <a:spcPct val="100000"/>
              </a:lnSpc>
              <a:spcBef>
                <a:spcPct val="0"/>
              </a:spcBef>
              <a:spcAft>
                <a:spcPct val="0"/>
              </a:spcAft>
              <a:buClrTx/>
              <a:buSzTx/>
              <a:buFontTx/>
              <a:buNone/>
              <a:tabLst/>
              <a:defRPr/>
            </a:pPr>
            <a:r>
              <a:rPr lang="ja-JP" altLang="en-US" sz="1200" dirty="0"/>
              <a:t>市民が</a:t>
            </a:r>
            <a:r>
              <a:rPr kumimoji="1" lang="ja-JP" altLang="en-US" sz="1200" dirty="0"/>
              <a:t>地域の課題を認識し、その解決のために主体的に博物館の機能を活用するようになる。</a:t>
            </a:r>
            <a:br>
              <a:rPr kumimoji="1" lang="en-US" altLang="ja-JP" sz="1200" dirty="0"/>
            </a:br>
            <a:r>
              <a:rPr kumimoji="1" lang="ja-JP" altLang="en-US" sz="700" b="0" i="0" u="none" strike="noStrike" kern="1200" cap="none" spc="0" normalizeH="0" baseline="0" noProof="0" dirty="0">
                <a:ln>
                  <a:noFill/>
                </a:ln>
                <a:solidFill>
                  <a:prstClr val="black"/>
                </a:solidFill>
                <a:effectLst/>
                <a:uLnTx/>
                <a:uFillTx/>
                <a:latin typeface="Arial" charset="0"/>
                <a:ea typeface="ＭＳ Ｐゴシック" charset="-128"/>
                <a:cs typeface="+mn-cs"/>
              </a:rPr>
              <a:t>（評価指標：レファレンス数、資料の特別利用申請数の増加率等）</a:t>
            </a:r>
            <a:endParaRPr kumimoji="1" lang="en-US" altLang="ja-JP" sz="105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lang="en-US" altLang="ja-JP" sz="1200" dirty="0"/>
          </a:p>
          <a:p>
            <a:pPr marL="0" marR="0" lvl="0" indent="0" algn="l" defTabSz="914400" rtl="0" eaLnBrk="1" fontAlgn="base" latinLnBrk="0" hangingPunct="1">
              <a:lnSpc>
                <a:spcPct val="100000"/>
              </a:lnSpc>
              <a:spcBef>
                <a:spcPct val="0"/>
              </a:spcBef>
              <a:spcAft>
                <a:spcPct val="0"/>
              </a:spcAft>
              <a:buClrTx/>
              <a:buSzTx/>
              <a:buFontTx/>
              <a:buNone/>
              <a:tabLst/>
              <a:defRPr/>
            </a:pPr>
            <a:r>
              <a:rPr lang="ja-JP" altLang="en-US" sz="1200" dirty="0"/>
              <a:t>地域への愛着やシビックプライドが高まる。</a:t>
            </a:r>
            <a:br>
              <a:rPr lang="en-US" altLang="ja-JP" sz="1200" dirty="0"/>
            </a:br>
            <a:r>
              <a:rPr kumimoji="1" lang="ja-JP" altLang="en-US" sz="700" b="0" i="0" u="none" strike="noStrike" kern="1200" cap="none" spc="0" normalizeH="0" baseline="0" noProof="0" dirty="0">
                <a:ln>
                  <a:noFill/>
                </a:ln>
                <a:solidFill>
                  <a:prstClr val="black"/>
                </a:solidFill>
                <a:effectLst/>
                <a:uLnTx/>
                <a:uFillTx/>
                <a:latin typeface="Arial" charset="0"/>
                <a:ea typeface="ＭＳ Ｐゴシック" charset="-128"/>
                <a:cs typeface="+mn-cs"/>
              </a:rPr>
              <a:t>（評価指標：アンケートやインタビュー調査、地域行事への参加者数の増加率等）</a:t>
            </a:r>
            <a:endParaRPr kumimoji="1" lang="en-US" altLang="ja-JP" sz="105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a:p>
            <a:endParaRPr lang="en-US" altLang="ja-JP" sz="1200" dirty="0"/>
          </a:p>
          <a:p>
            <a:pPr marL="0" marR="0" lvl="0" indent="0" algn="l" defTabSz="914400" rtl="0" eaLnBrk="1" fontAlgn="base" latinLnBrk="0" hangingPunct="1">
              <a:lnSpc>
                <a:spcPct val="100000"/>
              </a:lnSpc>
              <a:spcBef>
                <a:spcPct val="0"/>
              </a:spcBef>
              <a:spcAft>
                <a:spcPct val="0"/>
              </a:spcAft>
              <a:buClrTx/>
              <a:buSzTx/>
              <a:buFontTx/>
              <a:buNone/>
              <a:tabLst/>
              <a:defRPr/>
            </a:pPr>
            <a:r>
              <a:rPr lang="ja-JP" altLang="en-US" sz="1200" dirty="0"/>
              <a:t>新旧の住民が博物館を場として活動に参加する。地域課題へ対応するなかでコミュニティが活性化する。</a:t>
            </a:r>
            <a:br>
              <a:rPr lang="en-US" altLang="ja-JP" sz="1200" dirty="0"/>
            </a:br>
            <a:r>
              <a:rPr kumimoji="1" lang="ja-JP" altLang="en-US" sz="700" b="0" i="0" u="none" strike="noStrike" kern="1200" cap="none" spc="0" normalizeH="0" baseline="0" noProof="0" dirty="0">
                <a:ln>
                  <a:noFill/>
                </a:ln>
                <a:solidFill>
                  <a:prstClr val="black"/>
                </a:solidFill>
                <a:effectLst/>
                <a:uLnTx/>
                <a:uFillTx/>
                <a:latin typeface="Arial" charset="0"/>
                <a:ea typeface="ＭＳ Ｐゴシック" charset="-128"/>
                <a:cs typeface="+mn-cs"/>
              </a:rPr>
              <a:t>（評価指標：ボランティアやサークルの参加者数、年代や男女構成比率、市民団体主催イベント数の増加率等）</a:t>
            </a:r>
            <a:endParaRPr kumimoji="1" lang="en-US" altLang="ja-JP" sz="105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a:p>
            <a:endParaRPr lang="en-US" altLang="ja-JP" sz="1200" dirty="0"/>
          </a:p>
          <a:p>
            <a:pPr marL="0" marR="0" lvl="0" indent="0" algn="l" defTabSz="914400" rtl="0" eaLnBrk="1" fontAlgn="base" latinLnBrk="0" hangingPunct="1">
              <a:lnSpc>
                <a:spcPct val="100000"/>
              </a:lnSpc>
              <a:spcBef>
                <a:spcPct val="0"/>
              </a:spcBef>
              <a:spcAft>
                <a:spcPct val="0"/>
              </a:spcAft>
              <a:buClrTx/>
              <a:buSzTx/>
              <a:buFontTx/>
              <a:buNone/>
              <a:tabLst/>
              <a:defRPr/>
            </a:pPr>
            <a:r>
              <a:rPr lang="ja-JP" altLang="en-US" sz="1200" dirty="0"/>
              <a:t>市民の学習や探求活動、課題解決の場としての博物館が、地域の暮らしに欠かせないものとして市民に親しまれながら発展する。</a:t>
            </a:r>
            <a:endParaRPr kumimoji="1" lang="en-US" altLang="ja-JP" sz="105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Arial" charset="0"/>
                <a:ea typeface="ＭＳ Ｐゴシック" charset="-128"/>
                <a:cs typeface="+mn-cs"/>
              </a:rPr>
              <a:t>（評価指標：滞在時間、他機関や団体との連携事業数、予算や寄付・寄贈、企業支援の増加率等）</a:t>
            </a:r>
            <a:endParaRPr kumimoji="1" lang="ja-JP" altLang="en-US" sz="1200" dirty="0"/>
          </a:p>
        </p:txBody>
      </p:sp>
      <p:sp>
        <p:nvSpPr>
          <p:cNvPr id="29" name="テキスト ボックス 28">
            <a:extLst>
              <a:ext uri="{FF2B5EF4-FFF2-40B4-BE49-F238E27FC236}">
                <a16:creationId xmlns:a16="http://schemas.microsoft.com/office/drawing/2014/main" id="{568BEAE1-AC35-330A-B6E4-FE370A67F5AB}"/>
              </a:ext>
            </a:extLst>
          </p:cNvPr>
          <p:cNvSpPr txBox="1"/>
          <p:nvPr/>
        </p:nvSpPr>
        <p:spPr>
          <a:xfrm>
            <a:off x="3896768" y="2981591"/>
            <a:ext cx="1859508" cy="1015663"/>
          </a:xfrm>
          <a:prstGeom prst="rect">
            <a:avLst/>
          </a:prstGeom>
          <a:noFill/>
        </p:spPr>
        <p:txBody>
          <a:bodyPr wrap="square" rtlCol="0">
            <a:spAutoFit/>
          </a:bodyPr>
          <a:lstStyle/>
          <a:p>
            <a:r>
              <a:rPr kumimoji="1" lang="ja-JP" altLang="en-US" sz="1200" dirty="0"/>
              <a:t>座談会の開催：</a:t>
            </a:r>
            <a:r>
              <a:rPr kumimoji="1" lang="en-US" altLang="ja-JP" sz="1200" dirty="0"/>
              <a:t>3</a:t>
            </a:r>
            <a:r>
              <a:rPr kumimoji="1" lang="ja-JP" altLang="en-US" sz="1200" dirty="0"/>
              <a:t>回</a:t>
            </a:r>
            <a:endParaRPr kumimoji="1" lang="en-US" altLang="ja-JP" sz="1200" dirty="0"/>
          </a:p>
          <a:p>
            <a:r>
              <a:rPr kumimoji="1" lang="ja-JP" altLang="en-US" sz="1200" dirty="0"/>
              <a:t>座談会への参加者：</a:t>
            </a:r>
            <a:r>
              <a:rPr kumimoji="1" lang="en-US" altLang="ja-JP" sz="1200" dirty="0"/>
              <a:t>40</a:t>
            </a:r>
            <a:r>
              <a:rPr kumimoji="1" lang="ja-JP" altLang="en-US" sz="1200" dirty="0"/>
              <a:t>名</a:t>
            </a:r>
            <a:endParaRPr kumimoji="1" lang="en-US" altLang="ja-JP" sz="1200" dirty="0"/>
          </a:p>
          <a:p>
            <a:r>
              <a:rPr kumimoji="1" lang="ja-JP" altLang="en-US" sz="1200" dirty="0"/>
              <a:t>収集された課題数</a:t>
            </a:r>
            <a:r>
              <a:rPr lang="ja-JP" altLang="en-US" sz="1200" dirty="0"/>
              <a:t>：</a:t>
            </a:r>
            <a:r>
              <a:rPr lang="en-US" altLang="ja-JP" sz="1200" dirty="0"/>
              <a:t>20</a:t>
            </a:r>
            <a:r>
              <a:rPr lang="ja-JP" altLang="en-US" sz="1200" dirty="0"/>
              <a:t>件</a:t>
            </a:r>
            <a:endParaRPr lang="en-US" altLang="ja-JP" sz="1200" dirty="0"/>
          </a:p>
          <a:p>
            <a:r>
              <a:rPr lang="ja-JP" altLang="en-US" sz="1200" dirty="0"/>
              <a:t>メディアでの報道：</a:t>
            </a:r>
            <a:r>
              <a:rPr lang="en-US" altLang="ja-JP" sz="1200" dirty="0"/>
              <a:t>5</a:t>
            </a:r>
            <a:r>
              <a:rPr lang="ja-JP" altLang="en-US" sz="1200" dirty="0"/>
              <a:t>件</a:t>
            </a:r>
            <a:endParaRPr lang="en-US" altLang="ja-JP" sz="1200" dirty="0"/>
          </a:p>
          <a:p>
            <a:r>
              <a:rPr lang="ja-JP" altLang="en-US" sz="1200" dirty="0"/>
              <a:t>座談会記録集の刊行</a:t>
            </a:r>
            <a:endParaRPr lang="en-US" altLang="ja-JP" sz="1200" dirty="0"/>
          </a:p>
        </p:txBody>
      </p:sp>
      <p:sp>
        <p:nvSpPr>
          <p:cNvPr id="30" name="テキスト ボックス 29">
            <a:extLst>
              <a:ext uri="{FF2B5EF4-FFF2-40B4-BE49-F238E27FC236}">
                <a16:creationId xmlns:a16="http://schemas.microsoft.com/office/drawing/2014/main" id="{163FC30C-A400-499C-ACBB-0F75F85050FF}"/>
              </a:ext>
            </a:extLst>
          </p:cNvPr>
          <p:cNvSpPr txBox="1"/>
          <p:nvPr/>
        </p:nvSpPr>
        <p:spPr>
          <a:xfrm>
            <a:off x="529290" y="3018239"/>
            <a:ext cx="1859508" cy="646331"/>
          </a:xfrm>
          <a:prstGeom prst="rect">
            <a:avLst/>
          </a:prstGeom>
          <a:noFill/>
        </p:spPr>
        <p:txBody>
          <a:bodyPr wrap="square" rtlCol="0">
            <a:spAutoFit/>
          </a:bodyPr>
          <a:lstStyle/>
          <a:p>
            <a:r>
              <a:rPr kumimoji="1" lang="ja-JP" altLang="en-US" sz="1200" dirty="0"/>
              <a:t>地域が抱える課題についての聞き取り調査及び座談会を開催する</a:t>
            </a:r>
          </a:p>
        </p:txBody>
      </p:sp>
      <p:sp>
        <p:nvSpPr>
          <p:cNvPr id="33" name="テキスト ボックス 32">
            <a:extLst>
              <a:ext uri="{FF2B5EF4-FFF2-40B4-BE49-F238E27FC236}">
                <a16:creationId xmlns:a16="http://schemas.microsoft.com/office/drawing/2014/main" id="{9509ED0E-E2C3-A419-5B11-3E879733A521}"/>
              </a:ext>
            </a:extLst>
          </p:cNvPr>
          <p:cNvSpPr txBox="1"/>
          <p:nvPr/>
        </p:nvSpPr>
        <p:spPr>
          <a:xfrm>
            <a:off x="529290" y="4631802"/>
            <a:ext cx="1859508" cy="646331"/>
          </a:xfrm>
          <a:prstGeom prst="rect">
            <a:avLst/>
          </a:prstGeom>
          <a:noFill/>
        </p:spPr>
        <p:txBody>
          <a:bodyPr wrap="square" rtlCol="0">
            <a:spAutoFit/>
          </a:bodyPr>
          <a:lstStyle/>
          <a:p>
            <a:r>
              <a:rPr lang="ja-JP" altLang="en-US" sz="1200" dirty="0"/>
              <a:t>社会教育</a:t>
            </a:r>
            <a:r>
              <a:rPr kumimoji="1" lang="ja-JP" altLang="en-US" sz="1200" dirty="0"/>
              <a:t>連携と市民参加の調査研究サークルの立ち上げ</a:t>
            </a:r>
          </a:p>
        </p:txBody>
      </p:sp>
      <p:sp>
        <p:nvSpPr>
          <p:cNvPr id="34" name="テキスト ボックス 33">
            <a:extLst>
              <a:ext uri="{FF2B5EF4-FFF2-40B4-BE49-F238E27FC236}">
                <a16:creationId xmlns:a16="http://schemas.microsoft.com/office/drawing/2014/main" id="{1259F39B-C33B-F3A5-9F03-45F0B43EED76}"/>
              </a:ext>
            </a:extLst>
          </p:cNvPr>
          <p:cNvSpPr txBox="1"/>
          <p:nvPr/>
        </p:nvSpPr>
        <p:spPr>
          <a:xfrm>
            <a:off x="3896768" y="4631276"/>
            <a:ext cx="1859508" cy="1754326"/>
          </a:xfrm>
          <a:prstGeom prst="rect">
            <a:avLst/>
          </a:prstGeom>
          <a:noFill/>
        </p:spPr>
        <p:txBody>
          <a:bodyPr wrap="square" rtlCol="0">
            <a:spAutoFit/>
          </a:bodyPr>
          <a:lstStyle/>
          <a:p>
            <a:r>
              <a:rPr kumimoji="1" lang="ja-JP" altLang="en-US" sz="1200" dirty="0"/>
              <a:t>図書館とのレファレンス連携：</a:t>
            </a:r>
            <a:r>
              <a:rPr kumimoji="1" lang="en-US" altLang="ja-JP" sz="1200" dirty="0"/>
              <a:t>60</a:t>
            </a:r>
            <a:r>
              <a:rPr kumimoji="1" lang="ja-JP" altLang="en-US" sz="1200" dirty="0"/>
              <a:t>件</a:t>
            </a:r>
            <a:endParaRPr kumimoji="1" lang="en-US" altLang="ja-JP" sz="1200" dirty="0"/>
          </a:p>
          <a:p>
            <a:r>
              <a:rPr lang="ja-JP" altLang="en-US" sz="1200" dirty="0"/>
              <a:t>社会教育士のサークル参加：</a:t>
            </a:r>
            <a:r>
              <a:rPr lang="en-US" altLang="ja-JP" sz="1200" dirty="0"/>
              <a:t>15</a:t>
            </a:r>
            <a:r>
              <a:rPr lang="ja-JP" altLang="en-US" sz="1200" dirty="0"/>
              <a:t>日</a:t>
            </a:r>
            <a:endParaRPr kumimoji="1" lang="en-US" altLang="ja-JP" sz="1200" dirty="0"/>
          </a:p>
          <a:p>
            <a:r>
              <a:rPr kumimoji="1" lang="ja-JP" altLang="en-US" sz="1200" dirty="0"/>
              <a:t>サークル参加者：</a:t>
            </a:r>
            <a:r>
              <a:rPr kumimoji="1" lang="en-US" altLang="ja-JP" sz="1200" dirty="0"/>
              <a:t>60</a:t>
            </a:r>
            <a:r>
              <a:rPr kumimoji="1" lang="ja-JP" altLang="en-US" sz="1200" dirty="0"/>
              <a:t>名</a:t>
            </a:r>
            <a:endParaRPr kumimoji="1" lang="en-US" altLang="ja-JP" sz="1200" dirty="0"/>
          </a:p>
          <a:p>
            <a:r>
              <a:rPr lang="ja-JP" altLang="en-US" sz="1200" dirty="0"/>
              <a:t>年間開催日数：</a:t>
            </a:r>
            <a:r>
              <a:rPr lang="en-US" altLang="ja-JP" sz="1200" dirty="0"/>
              <a:t>25</a:t>
            </a:r>
            <a:r>
              <a:rPr lang="ja-JP" altLang="en-US" sz="1200" dirty="0"/>
              <a:t>日</a:t>
            </a:r>
            <a:endParaRPr lang="en-US" altLang="ja-JP" sz="1200" dirty="0"/>
          </a:p>
          <a:p>
            <a:r>
              <a:rPr kumimoji="1" lang="ja-JP" altLang="en-US" sz="1200" dirty="0"/>
              <a:t>研究発表会の開催：</a:t>
            </a:r>
            <a:r>
              <a:rPr kumimoji="1" lang="en-US" altLang="ja-JP" sz="1200" dirty="0"/>
              <a:t>2</a:t>
            </a:r>
            <a:r>
              <a:rPr kumimoji="1" lang="ja-JP" altLang="en-US" sz="1200" dirty="0"/>
              <a:t>回</a:t>
            </a:r>
            <a:endParaRPr kumimoji="1" lang="en-US" altLang="ja-JP" sz="1200" dirty="0"/>
          </a:p>
          <a:p>
            <a:r>
              <a:rPr lang="ja-JP" altLang="en-US" sz="1200" dirty="0"/>
              <a:t>研究成果の展示：</a:t>
            </a:r>
            <a:r>
              <a:rPr lang="en-US" altLang="ja-JP" sz="1200" dirty="0"/>
              <a:t>1</a:t>
            </a:r>
            <a:r>
              <a:rPr lang="ja-JP" altLang="en-US" sz="1200" dirty="0"/>
              <a:t>回</a:t>
            </a:r>
            <a:endParaRPr lang="en-US" altLang="ja-JP" sz="1200" dirty="0"/>
          </a:p>
          <a:p>
            <a:r>
              <a:rPr kumimoji="1" lang="ja-JP" altLang="en-US" sz="1200" dirty="0"/>
              <a:t>研究報告の刊行：</a:t>
            </a:r>
            <a:r>
              <a:rPr kumimoji="1" lang="en-US" altLang="ja-JP" sz="1200" dirty="0"/>
              <a:t>2</a:t>
            </a:r>
            <a:r>
              <a:rPr kumimoji="1" lang="ja-JP" altLang="en-US" sz="1200" dirty="0"/>
              <a:t>冊</a:t>
            </a:r>
          </a:p>
        </p:txBody>
      </p:sp>
      <p:sp>
        <p:nvSpPr>
          <p:cNvPr id="35" name="テキスト ボックス 34">
            <a:extLst>
              <a:ext uri="{FF2B5EF4-FFF2-40B4-BE49-F238E27FC236}">
                <a16:creationId xmlns:a16="http://schemas.microsoft.com/office/drawing/2014/main" id="{CE840C6A-31B3-8C9F-24AA-388FDA71B27B}"/>
              </a:ext>
            </a:extLst>
          </p:cNvPr>
          <p:cNvSpPr txBox="1"/>
          <p:nvPr/>
        </p:nvSpPr>
        <p:spPr>
          <a:xfrm>
            <a:off x="529290" y="1330180"/>
            <a:ext cx="1859508" cy="461665"/>
          </a:xfrm>
          <a:prstGeom prst="rect">
            <a:avLst/>
          </a:prstGeom>
          <a:noFill/>
        </p:spPr>
        <p:txBody>
          <a:bodyPr wrap="square" rtlCol="0">
            <a:spAutoFit/>
          </a:bodyPr>
          <a:lstStyle/>
          <a:p>
            <a:r>
              <a:rPr kumimoji="1" lang="ja-JP" altLang="en-US" sz="1200" dirty="0"/>
              <a:t>ミュージアムオープンデーの開催</a:t>
            </a:r>
          </a:p>
        </p:txBody>
      </p:sp>
      <p:sp>
        <p:nvSpPr>
          <p:cNvPr id="36" name="テキスト ボックス 35">
            <a:extLst>
              <a:ext uri="{FF2B5EF4-FFF2-40B4-BE49-F238E27FC236}">
                <a16:creationId xmlns:a16="http://schemas.microsoft.com/office/drawing/2014/main" id="{B401547B-89EB-DD40-74AE-08C06F9D0E56}"/>
              </a:ext>
            </a:extLst>
          </p:cNvPr>
          <p:cNvSpPr txBox="1"/>
          <p:nvPr/>
        </p:nvSpPr>
        <p:spPr>
          <a:xfrm>
            <a:off x="3896768" y="1241705"/>
            <a:ext cx="1859508" cy="1384995"/>
          </a:xfrm>
          <a:prstGeom prst="rect">
            <a:avLst/>
          </a:prstGeom>
          <a:noFill/>
        </p:spPr>
        <p:txBody>
          <a:bodyPr wrap="square" rtlCol="0">
            <a:spAutoFit/>
          </a:bodyPr>
          <a:lstStyle/>
          <a:p>
            <a:r>
              <a:rPr kumimoji="1" lang="ja-JP" altLang="en-US" sz="1200" dirty="0"/>
              <a:t>開催日数：</a:t>
            </a:r>
            <a:r>
              <a:rPr kumimoji="1" lang="en-US" altLang="ja-JP" sz="1200" dirty="0"/>
              <a:t>10</a:t>
            </a:r>
            <a:r>
              <a:rPr lang="ja-JP" altLang="en-US" sz="1200" dirty="0"/>
              <a:t>日</a:t>
            </a:r>
            <a:endParaRPr kumimoji="1" lang="en-US" altLang="ja-JP" sz="1200" dirty="0"/>
          </a:p>
          <a:p>
            <a:r>
              <a:rPr lang="ja-JP" altLang="en-US" sz="1200" dirty="0"/>
              <a:t>のべ参加者：</a:t>
            </a:r>
            <a:r>
              <a:rPr lang="en-US" altLang="ja-JP" sz="1200" dirty="0"/>
              <a:t>100</a:t>
            </a:r>
            <a:r>
              <a:rPr lang="ja-JP" altLang="en-US" sz="1200" dirty="0"/>
              <a:t>人</a:t>
            </a:r>
            <a:endParaRPr lang="en-US" altLang="ja-JP" sz="1200" dirty="0"/>
          </a:p>
          <a:p>
            <a:r>
              <a:rPr kumimoji="1" lang="ja-JP" altLang="en-US" sz="1200" dirty="0"/>
              <a:t>参加者の年齢構成：</a:t>
            </a:r>
            <a:endParaRPr kumimoji="1" lang="en-US" altLang="ja-JP" sz="1200" dirty="0"/>
          </a:p>
          <a:p>
            <a:r>
              <a:rPr lang="ja-JP" altLang="en-US" sz="1200" dirty="0"/>
              <a:t>　</a:t>
            </a:r>
            <a:r>
              <a:rPr kumimoji="1" lang="en-US" altLang="ja-JP" sz="1200" dirty="0"/>
              <a:t>10</a:t>
            </a:r>
            <a:r>
              <a:rPr kumimoji="1" lang="ja-JP" altLang="en-US" sz="1200" dirty="0"/>
              <a:t>代</a:t>
            </a:r>
            <a:r>
              <a:rPr kumimoji="1" lang="en-US" altLang="ja-JP" sz="1200" dirty="0"/>
              <a:t>/</a:t>
            </a:r>
            <a:r>
              <a:rPr kumimoji="1" lang="ja-JP" altLang="en-US" sz="1200" dirty="0"/>
              <a:t>●名、</a:t>
            </a:r>
            <a:r>
              <a:rPr lang="en-US" altLang="ja-JP" sz="1200" dirty="0"/>
              <a:t>20</a:t>
            </a:r>
            <a:r>
              <a:rPr lang="ja-JP" altLang="en-US" sz="1200" dirty="0"/>
              <a:t>代</a:t>
            </a:r>
            <a:r>
              <a:rPr lang="en-US" altLang="ja-JP" sz="1200" dirty="0"/>
              <a:t>/</a:t>
            </a:r>
            <a:r>
              <a:rPr lang="ja-JP" altLang="en-US" sz="1200" dirty="0"/>
              <a:t>●名</a:t>
            </a:r>
            <a:endParaRPr lang="en-US" altLang="ja-JP" sz="1200" dirty="0"/>
          </a:p>
          <a:p>
            <a:r>
              <a:rPr kumimoji="1" lang="ja-JP" altLang="en-US" sz="1200" dirty="0"/>
              <a:t>　</a:t>
            </a:r>
            <a:r>
              <a:rPr kumimoji="1" lang="en-US" altLang="ja-JP" sz="1200" dirty="0"/>
              <a:t>30</a:t>
            </a:r>
            <a:r>
              <a:rPr kumimoji="1" lang="ja-JP" altLang="en-US" sz="1200" dirty="0"/>
              <a:t>代</a:t>
            </a:r>
            <a:r>
              <a:rPr kumimoji="1" lang="en-US" altLang="ja-JP" sz="1200" dirty="0"/>
              <a:t>/</a:t>
            </a:r>
            <a:r>
              <a:rPr kumimoji="1" lang="ja-JP" altLang="en-US" sz="1200" dirty="0"/>
              <a:t>●名・・・・</a:t>
            </a:r>
            <a:endParaRPr kumimoji="1" lang="en-US" altLang="ja-JP" sz="1200" dirty="0"/>
          </a:p>
          <a:p>
            <a:r>
              <a:rPr lang="ja-JP" altLang="en-US" sz="1200" dirty="0"/>
              <a:t>博物館に関するアンケート調査と分析</a:t>
            </a:r>
            <a:endParaRPr kumimoji="1" lang="ja-JP" altLang="en-US" sz="1200" dirty="0"/>
          </a:p>
        </p:txBody>
      </p:sp>
      <p:sp>
        <p:nvSpPr>
          <p:cNvPr id="6" name="テキスト ボックス 5">
            <a:extLst>
              <a:ext uri="{FF2B5EF4-FFF2-40B4-BE49-F238E27FC236}">
                <a16:creationId xmlns:a16="http://schemas.microsoft.com/office/drawing/2014/main" id="{940F2162-A5F6-18E7-9257-563082CD886F}"/>
              </a:ext>
            </a:extLst>
          </p:cNvPr>
          <p:cNvSpPr txBox="1"/>
          <p:nvPr/>
        </p:nvSpPr>
        <p:spPr>
          <a:xfrm>
            <a:off x="7906642" y="293784"/>
            <a:ext cx="1129776" cy="400110"/>
          </a:xfrm>
          <a:prstGeom prst="rect">
            <a:avLst/>
          </a:prstGeom>
          <a:ln>
            <a:solidFill>
              <a:srgbClr val="FF0000"/>
            </a:solidFill>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kumimoji="1" lang="ja-JP" altLang="en-US" sz="2000" dirty="0">
                <a:solidFill>
                  <a:srgbClr val="FF0000"/>
                </a:solidFill>
              </a:rPr>
              <a:t>記載例</a:t>
            </a:r>
          </a:p>
        </p:txBody>
      </p:sp>
      <p:sp>
        <p:nvSpPr>
          <p:cNvPr id="12" name="テキスト ボックス 11">
            <a:extLst>
              <a:ext uri="{FF2B5EF4-FFF2-40B4-BE49-F238E27FC236}">
                <a16:creationId xmlns:a16="http://schemas.microsoft.com/office/drawing/2014/main" id="{AECA0884-999F-FA7A-E625-26ECF092B1DC}"/>
              </a:ext>
            </a:extLst>
          </p:cNvPr>
          <p:cNvSpPr txBox="1"/>
          <p:nvPr/>
        </p:nvSpPr>
        <p:spPr>
          <a:xfrm>
            <a:off x="6896099" y="6473918"/>
            <a:ext cx="2731993" cy="307777"/>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700" b="0" i="0" u="none" strike="noStrike" kern="1200" cap="none" spc="0" normalizeH="0" baseline="0" noProof="0" dirty="0">
                <a:ln>
                  <a:noFill/>
                </a:ln>
                <a:solidFill>
                  <a:prstClr val="black"/>
                </a:solidFill>
                <a:effectLst/>
                <a:uLnTx/>
                <a:uFillTx/>
                <a:latin typeface="Arial" charset="0"/>
                <a:ea typeface="ＭＳ Ｐゴシック" charset="-128"/>
                <a:cs typeface="+mn-cs"/>
              </a:rPr>
              <a:t>※</a:t>
            </a:r>
            <a:r>
              <a:rPr kumimoji="1" lang="ja-JP" altLang="en-US" sz="700" b="0" i="0" u="none" strike="noStrike" kern="1200" cap="none" spc="0" normalizeH="0" baseline="0" noProof="0" dirty="0">
                <a:ln>
                  <a:noFill/>
                </a:ln>
                <a:solidFill>
                  <a:prstClr val="black"/>
                </a:solidFill>
                <a:effectLst/>
                <a:uLnTx/>
                <a:uFillTx/>
                <a:latin typeface="Arial" charset="0"/>
                <a:ea typeface="ＭＳ Ｐゴシック" charset="-128"/>
                <a:cs typeface="+mn-cs"/>
              </a:rPr>
              <a:t>アウトカムについては定性的側面が強いが、評価指標を設定して達成度合いや事業や取組の課題について検証する観点は必要</a:t>
            </a:r>
            <a:endParaRPr kumimoji="1" lang="en-US" altLang="ja-JP" sz="105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3065799391"/>
      </p:ext>
    </p:extLst>
  </p:cSld>
  <p:clrMapOvr>
    <a:masterClrMapping/>
  </p:clrMapOvr>
</p:sld>
</file>

<file path=ppt/theme/theme1.xml><?xml version="1.0" encoding="utf-8"?>
<a:theme xmlns:a="http://schemas.openxmlformats.org/drawingml/2006/main" name="1_榎本の標準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ＭＳＰゴシック">
      <a:majorFont>
        <a:latin typeface="HGP創英角ｺﾞｼｯｸUB"/>
        <a:ea typeface="HGP創英角ｺﾞｼｯｸUB"/>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榎本の標準.pptx" id="{55497E15-A07F-4C6D-822F-AC8311D85294}" vid="{F5B57C21-14DB-444E-8FD4-C4D9CE81211C}"/>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50174</TotalTime>
  <Words>828</Words>
  <Application>Microsoft Office PowerPoint</Application>
  <PresentationFormat>A4 210 x 297 mm</PresentationFormat>
  <Paragraphs>59</Paragraphs>
  <Slides>2</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HGP創英角ｺﾞｼｯｸUB</vt:lpstr>
      <vt:lpstr>Meiryo UI</vt:lpstr>
      <vt:lpstr>ＭＳ Ｐゴシック</vt:lpstr>
      <vt:lpstr>メイリオ</vt:lpstr>
      <vt:lpstr>メイリオ</vt:lpstr>
      <vt:lpstr>Arial</vt:lpstr>
      <vt:lpstr>Calibri</vt:lpstr>
      <vt:lpstr>Wingdings</vt:lpstr>
      <vt:lpstr>1_榎本の標準テンプレート</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文化財総合的把握モデル事業</dc:title>
  <dc:creator>umezu</dc:creator>
  <cp:lastModifiedBy>丸山奈津美</cp:lastModifiedBy>
  <cp:revision>1579</cp:revision>
  <cp:lastPrinted>2023-02-20T08:08:32Z</cp:lastPrinted>
  <dcterms:created xsi:type="dcterms:W3CDTF">2009-10-20T05:04:35Z</dcterms:created>
  <dcterms:modified xsi:type="dcterms:W3CDTF">2025-02-25T03:05:23Z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2022-05-09T03:04:10Z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061769a3-83bf-4c35-aa6a-6f2e22517cba</vt:lpwstr>
  </property>
  <property fmtid="{D5CDD505-2E9C-101B-9397-08002B2CF9AE}" pid="8" name="MSIP_Label_d899a617-f30e-4fb8-b81c-fb6d0b94ac5b_ContentBits">
    <vt:lpwstr>0</vt:lpwstr>
  </property>
</Properties>
</file>