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6"/>
  </p:notesMasterIdLst>
  <p:handoutMasterIdLst>
    <p:handoutMasterId r:id="rId7"/>
  </p:handoutMasterIdLst>
  <p:sldIdLst>
    <p:sldId id="271" r:id="rId2"/>
    <p:sldId id="275" r:id="rId3"/>
    <p:sldId id="273" r:id="rId4"/>
    <p:sldId id="274" r:id="rId5"/>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 initials="M" lastIdx="1" clrIdx="0">
    <p:extLst>
      <p:ext uri="{19B8F6BF-5375-455C-9EA6-DF929625EA0E}">
        <p15:presenceInfo xmlns:p15="http://schemas.microsoft.com/office/powerpoint/2012/main" userId="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312B"/>
    <a:srgbClr val="CCECFF"/>
    <a:srgbClr val="FFFFCC"/>
    <a:srgbClr val="CCCCFF"/>
    <a:srgbClr val="FFCCCC"/>
    <a:srgbClr val="CCFFCC"/>
    <a:srgbClr val="FFFF99"/>
    <a:srgbClr val="FF33CC"/>
    <a:srgbClr val="0099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7" autoAdjust="0"/>
    <p:restoredTop sz="99816" autoAdjust="0"/>
  </p:normalViewPr>
  <p:slideViewPr>
    <p:cSldViewPr snapToGrid="0">
      <p:cViewPr varScale="1">
        <p:scale>
          <a:sx n="114" d="100"/>
          <a:sy n="114" d="100"/>
        </p:scale>
        <p:origin x="1422" y="96"/>
      </p:cViewPr>
      <p:guideLst>
        <p:guide orient="horz" pos="2160"/>
        <p:guide pos="3120"/>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50263"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5350" y="3"/>
            <a:ext cx="2950263" cy="498475"/>
          </a:xfrm>
          <a:prstGeom prst="rect">
            <a:avLst/>
          </a:prstGeom>
        </p:spPr>
        <p:txBody>
          <a:bodyPr vert="horz" lIns="91440" tIns="45720" rIns="91440" bIns="45720" rtlCol="0"/>
          <a:lstStyle>
            <a:lvl1pPr algn="r">
              <a:defRPr sz="1200"/>
            </a:lvl1pPr>
          </a:lstStyle>
          <a:p>
            <a:fld id="{F2D48C76-3995-4998-9FA4-D4D6124A0F32}" type="datetimeFigureOut">
              <a:rPr kumimoji="1" lang="ja-JP" altLang="en-US" smtClean="0"/>
              <a:t>2024/4/18</a:t>
            </a:fld>
            <a:endParaRPr kumimoji="1" lang="ja-JP" altLang="en-US" dirty="0"/>
          </a:p>
        </p:txBody>
      </p:sp>
      <p:sp>
        <p:nvSpPr>
          <p:cNvPr id="4" name="フッター プレースホルダー 3"/>
          <p:cNvSpPr>
            <a:spLocks noGrp="1"/>
          </p:cNvSpPr>
          <p:nvPr>
            <p:ph type="ftr" sz="quarter" idx="2"/>
          </p:nvPr>
        </p:nvSpPr>
        <p:spPr>
          <a:xfrm>
            <a:off x="1" y="9440866"/>
            <a:ext cx="2950263"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350" y="9440866"/>
            <a:ext cx="2950263" cy="498475"/>
          </a:xfrm>
          <a:prstGeom prst="rect">
            <a:avLst/>
          </a:prstGeom>
        </p:spPr>
        <p:txBody>
          <a:bodyPr vert="horz" lIns="91440" tIns="45720" rIns="91440" bIns="45720" rtlCol="0" anchor="b"/>
          <a:lstStyle>
            <a:lvl1pPr algn="r">
              <a:defRPr sz="1200"/>
            </a:lvl1pPr>
          </a:lstStyle>
          <a:p>
            <a:fld id="{AB1748C4-DBB9-4C5E-AD94-FFD65E4A4E24}" type="slidenum">
              <a:rPr kumimoji="1" lang="ja-JP" altLang="en-US" smtClean="0"/>
              <a:t>‹#›</a:t>
            </a:fld>
            <a:endParaRPr kumimoji="1" lang="ja-JP" altLang="en-US" dirty="0"/>
          </a:p>
        </p:txBody>
      </p:sp>
    </p:spTree>
    <p:extLst>
      <p:ext uri="{BB962C8B-B14F-4D97-AF65-F5344CB8AC3E}">
        <p14:creationId xmlns:p14="http://schemas.microsoft.com/office/powerpoint/2010/main" val="2608898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50263" cy="496888"/>
          </a:xfrm>
          <a:prstGeom prst="rect">
            <a:avLst/>
          </a:prstGeom>
        </p:spPr>
        <p:txBody>
          <a:bodyPr vert="horz" lIns="92129" tIns="46066" rIns="92129" bIns="46066" rtlCol="0"/>
          <a:lstStyle>
            <a:lvl1pPr algn="l">
              <a:defRPr sz="1200">
                <a:latin typeface="Arial" charset="0"/>
                <a:ea typeface="ＭＳ Ｐゴシック" pitchFamily="50" charset="-128"/>
              </a:defRPr>
            </a:lvl1pPr>
          </a:lstStyle>
          <a:p>
            <a:pPr>
              <a:defRPr/>
            </a:pPr>
            <a:endParaRPr lang="ja-JP" altLang="en-US" dirty="0"/>
          </a:p>
        </p:txBody>
      </p:sp>
      <p:sp>
        <p:nvSpPr>
          <p:cNvPr id="3" name="日付プレースホルダ 2"/>
          <p:cNvSpPr>
            <a:spLocks noGrp="1"/>
          </p:cNvSpPr>
          <p:nvPr>
            <p:ph type="dt" idx="1"/>
          </p:nvPr>
        </p:nvSpPr>
        <p:spPr>
          <a:xfrm>
            <a:off x="3855359" y="1"/>
            <a:ext cx="2950263" cy="496888"/>
          </a:xfrm>
          <a:prstGeom prst="rect">
            <a:avLst/>
          </a:prstGeom>
        </p:spPr>
        <p:txBody>
          <a:bodyPr vert="horz" lIns="92129" tIns="46066" rIns="92129" bIns="46066" rtlCol="0"/>
          <a:lstStyle>
            <a:lvl1pPr algn="r">
              <a:defRPr sz="1200">
                <a:latin typeface="Arial" charset="0"/>
                <a:ea typeface="ＭＳ Ｐゴシック" pitchFamily="50" charset="-128"/>
              </a:defRPr>
            </a:lvl1pPr>
          </a:lstStyle>
          <a:p>
            <a:pPr>
              <a:defRPr/>
            </a:pPr>
            <a:fld id="{DB5E9601-12BB-480A-8B41-EECC86E25BA6}" type="datetimeFigureOut">
              <a:rPr lang="ja-JP" altLang="en-US"/>
              <a:pPr>
                <a:defRPr/>
              </a:pPr>
              <a:t>2024/4/18</a:t>
            </a:fld>
            <a:endParaRPr lang="ja-JP" altLang="en-US" dirty="0"/>
          </a:p>
        </p:txBody>
      </p:sp>
      <p:sp>
        <p:nvSpPr>
          <p:cNvPr id="4" name="スライド イメージ プレースホルダ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129" tIns="46066" rIns="92129" bIns="46066" rtlCol="0" anchor="ctr"/>
          <a:lstStyle/>
          <a:p>
            <a:pPr lvl="0"/>
            <a:endParaRPr lang="ja-JP" altLang="en-US" noProof="0" dirty="0"/>
          </a:p>
        </p:txBody>
      </p:sp>
      <p:sp>
        <p:nvSpPr>
          <p:cNvPr id="5" name="ノート プレースホルダ 4"/>
          <p:cNvSpPr>
            <a:spLocks noGrp="1"/>
          </p:cNvSpPr>
          <p:nvPr>
            <p:ph type="body" sz="quarter" idx="3"/>
          </p:nvPr>
        </p:nvSpPr>
        <p:spPr>
          <a:xfrm>
            <a:off x="679618" y="4721235"/>
            <a:ext cx="5447983" cy="4473575"/>
          </a:xfrm>
          <a:prstGeom prst="rect">
            <a:avLst/>
          </a:prstGeom>
        </p:spPr>
        <p:txBody>
          <a:bodyPr vert="horz" lIns="92129" tIns="46066" rIns="92129" bIns="46066"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5" y="9440880"/>
            <a:ext cx="2950263" cy="496887"/>
          </a:xfrm>
          <a:prstGeom prst="rect">
            <a:avLst/>
          </a:prstGeom>
        </p:spPr>
        <p:txBody>
          <a:bodyPr vert="horz" lIns="92129" tIns="46066" rIns="92129" bIns="46066" rtlCol="0" anchor="b"/>
          <a:lstStyle>
            <a:lvl1pPr algn="l">
              <a:defRPr sz="1200">
                <a:latin typeface="Arial" charset="0"/>
                <a:ea typeface="ＭＳ Ｐゴシック" pitchFamily="50" charset="-128"/>
              </a:defRPr>
            </a:lvl1pPr>
          </a:lstStyle>
          <a:p>
            <a:pPr>
              <a:defRPr/>
            </a:pPr>
            <a:endParaRPr lang="ja-JP" altLang="en-US" dirty="0"/>
          </a:p>
        </p:txBody>
      </p:sp>
      <p:sp>
        <p:nvSpPr>
          <p:cNvPr id="7" name="スライド番号プレースホルダ 6"/>
          <p:cNvSpPr>
            <a:spLocks noGrp="1"/>
          </p:cNvSpPr>
          <p:nvPr>
            <p:ph type="sldNum" sz="quarter" idx="5"/>
          </p:nvPr>
        </p:nvSpPr>
        <p:spPr>
          <a:xfrm>
            <a:off x="3855359" y="9440880"/>
            <a:ext cx="2950263" cy="496887"/>
          </a:xfrm>
          <a:prstGeom prst="rect">
            <a:avLst/>
          </a:prstGeom>
        </p:spPr>
        <p:txBody>
          <a:bodyPr vert="horz" lIns="92129" tIns="46066" rIns="92129" bIns="46066" rtlCol="0" anchor="b"/>
          <a:lstStyle>
            <a:lvl1pPr algn="r">
              <a:defRPr sz="1200">
                <a:latin typeface="Arial" charset="0"/>
                <a:ea typeface="ＭＳ Ｐゴシック" pitchFamily="50" charset="-128"/>
              </a:defRPr>
            </a:lvl1pPr>
          </a:lstStyle>
          <a:p>
            <a:pPr>
              <a:defRPr/>
            </a:pPr>
            <a:fld id="{E11DBCE5-B57F-4FAD-BA56-DFD73B1AA995}" type="slidenum">
              <a:rPr lang="ja-JP" altLang="en-US"/>
              <a:pPr>
                <a:defRPr/>
              </a:pPr>
              <a:t>‹#›</a:t>
            </a:fld>
            <a:endParaRPr lang="ja-JP" altLang="en-US" dirty="0"/>
          </a:p>
        </p:txBody>
      </p:sp>
    </p:spTree>
    <p:extLst>
      <p:ext uri="{BB962C8B-B14F-4D97-AF65-F5344CB8AC3E}">
        <p14:creationId xmlns:p14="http://schemas.microsoft.com/office/powerpoint/2010/main" val="235319583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484187"/>
            <a:ext cx="8420100" cy="676561"/>
          </a:xfrm>
        </p:spPr>
        <p:txBody>
          <a:bodyPr/>
          <a:lstStyle>
            <a:lvl1pPr algn="ctr">
              <a:lnSpc>
                <a:spcPct val="200000"/>
              </a:lnSpc>
              <a:spcBef>
                <a:spcPts val="0"/>
              </a:spcBef>
              <a:defRPr sz="2800"/>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4226474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94618"/>
            <a:ext cx="8915400" cy="418058"/>
          </a:xfrm>
        </p:spPr>
        <p:txBody>
          <a:bodyPr anchor="t"/>
          <a:lstStyle>
            <a:lvl1pPr>
              <a:lnSpc>
                <a:spcPct val="125000"/>
              </a:lnSpc>
              <a:defRPr sz="1800"/>
            </a:lvl1pPr>
          </a:lstStyle>
          <a:p>
            <a:r>
              <a:rPr kumimoji="1" lang="ja-JP" altLang="en-US" dirty="0"/>
              <a:t>マスター タイトルの書式設定</a:t>
            </a:r>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1644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9538715" y="6628710"/>
            <a:ext cx="328831" cy="184666"/>
          </a:xfrm>
        </p:spPr>
        <p:txBody>
          <a:bodyPr wrap="none" lIns="36000" tIns="0" rIns="36000" bIns="0">
            <a:normAutofit/>
          </a:bodyPr>
          <a:lstStyle>
            <a:lvl1pPr>
              <a:defRPr>
                <a:solidFill>
                  <a:schemeClr val="tx1"/>
                </a:solidFill>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213526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タイトル・メッセージ・本文">
    <p:spTree>
      <p:nvGrpSpPr>
        <p:cNvPr id="1" name=""/>
        <p:cNvGrpSpPr/>
        <p:nvPr/>
      </p:nvGrpSpPr>
      <p:grpSpPr>
        <a:xfrm>
          <a:off x="0" y="0"/>
          <a:ext cx="0" cy="0"/>
          <a:chOff x="0" y="0"/>
          <a:chExt cx="0" cy="0"/>
        </a:xfrm>
      </p:grpSpPr>
      <p:sp>
        <p:nvSpPr>
          <p:cNvPr id="34" name="コンテンツ プレースホルダ 2"/>
          <p:cNvSpPr>
            <a:spLocks noGrp="1"/>
          </p:cNvSpPr>
          <p:nvPr>
            <p:ph idx="10"/>
          </p:nvPr>
        </p:nvSpPr>
        <p:spPr>
          <a:xfrm>
            <a:off x="450896" y="1113777"/>
            <a:ext cx="9004277" cy="653034"/>
          </a:xfrm>
          <a:prstGeom prst="rect">
            <a:avLst/>
          </a:prstGeom>
        </p:spPr>
        <p:txBody>
          <a:bodyPr lIns="0" tIns="0" rIns="0" bIns="0">
            <a:noAutofit/>
          </a:bodyPr>
          <a:lstStyle>
            <a:lvl1pPr marL="262308" indent="-262308" defTabSz="578540">
              <a:buFont typeface="Wingdings" panose="05000000000000000000" pitchFamily="2" charset="2"/>
              <a:buChar char="n"/>
              <a:defRPr sz="1700" b="1">
                <a:solidFill>
                  <a:srgbClr val="000000"/>
                </a:solidFill>
                <a:latin typeface="+mn-lt"/>
                <a:ea typeface="+mn-ea"/>
              </a:defRPr>
            </a:lvl1pPr>
            <a:lvl2pPr>
              <a:buFontTx/>
              <a:buNone/>
              <a:defRPr sz="1300"/>
            </a:lvl2pPr>
            <a:lvl3pPr>
              <a:buFontTx/>
              <a:buNone/>
              <a:defRPr sz="1300"/>
            </a:lvl3pPr>
            <a:lvl4pPr>
              <a:buFontTx/>
              <a:buNone/>
              <a:defRPr sz="1300"/>
            </a:lvl4pPr>
            <a:lvl5pPr>
              <a:buFontTx/>
              <a:buNone/>
              <a:defRPr sz="1300"/>
            </a:lvl5pPr>
          </a:lstStyle>
          <a:p>
            <a:pPr lvl="0"/>
            <a:r>
              <a:rPr lang="ja-JP" altLang="en-US"/>
              <a:t>マスター テキストの書式設定</a:t>
            </a:r>
          </a:p>
        </p:txBody>
      </p:sp>
      <p:sp>
        <p:nvSpPr>
          <p:cNvPr id="3" name="日付プレースホルダー 2"/>
          <p:cNvSpPr>
            <a:spLocks noGrp="1"/>
          </p:cNvSpPr>
          <p:nvPr>
            <p:ph type="dt" sz="half" idx="11"/>
          </p:nvPr>
        </p:nvSpPr>
        <p:spPr>
          <a:xfrm>
            <a:off x="495300" y="6356378"/>
            <a:ext cx="23114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
        <p:nvSpPr>
          <p:cNvPr id="4" name="フッター プレースホルダー 3"/>
          <p:cNvSpPr>
            <a:spLocks noGrp="1"/>
          </p:cNvSpPr>
          <p:nvPr>
            <p:ph type="ftr" sz="quarter" idx="12"/>
          </p:nvPr>
        </p:nvSpPr>
        <p:spPr>
          <a:xfrm>
            <a:off x="3384550" y="6356378"/>
            <a:ext cx="31369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Tree>
    <p:extLst>
      <p:ext uri="{BB962C8B-B14F-4D97-AF65-F5344CB8AC3E}">
        <p14:creationId xmlns:p14="http://schemas.microsoft.com/office/powerpoint/2010/main" val="752796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a:xfrm>
            <a:off x="7677150" y="6489991"/>
            <a:ext cx="2228850" cy="365125"/>
          </a:xfrm>
        </p:spPr>
        <p:txBody>
          <a:bodyPr/>
          <a:lstStyle>
            <a:lvl1pPr>
              <a:defRPr>
                <a:solidFill>
                  <a:schemeClr val="tx1"/>
                </a:solidFill>
              </a:defRPr>
            </a:lvl1pPr>
          </a:lstStyle>
          <a:p>
            <a:pPr>
              <a:defRPr/>
            </a:pPr>
            <a:fld id="{F46CAC42-0A76-4C71-828E-CDC8130141A6}" type="slidenum">
              <a:rPr lang="en-US" altLang="ja-JP" smtClean="0"/>
              <a:pPr>
                <a:defRPr/>
              </a:pPr>
              <a:t>‹#›</a:t>
            </a:fld>
            <a:endParaRPr lang="en-US" altLang="ja-JP"/>
          </a:p>
        </p:txBody>
      </p:sp>
    </p:spTree>
    <p:extLst>
      <p:ext uri="{BB962C8B-B14F-4D97-AF65-F5344CB8AC3E}">
        <p14:creationId xmlns:p14="http://schemas.microsoft.com/office/powerpoint/2010/main" val="2371753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lvl1pPr defTabSz="914400">
              <a:defRPr/>
            </a:lvl1pPr>
          </a:lstStyle>
          <a:p>
            <a:pPr>
              <a:defRPr/>
            </a:pPr>
            <a:endParaRPr lang="en-US" altLang="ja-JP"/>
          </a:p>
        </p:txBody>
      </p:sp>
      <p:sp>
        <p:nvSpPr>
          <p:cNvPr id="6" name="Footer Placeholder 5"/>
          <p:cNvSpPr>
            <a:spLocks noGrp="1"/>
          </p:cNvSpPr>
          <p:nvPr>
            <p:ph type="ftr" sz="quarter" idx="11"/>
          </p:nvPr>
        </p:nvSpPr>
        <p:spPr/>
        <p:txBody>
          <a:bodyPr/>
          <a:lstStyle>
            <a:lvl1pPr defTabSz="914400">
              <a:defRPr/>
            </a:lvl1pPr>
          </a:lstStyle>
          <a:p>
            <a:pPr>
              <a:defRPr/>
            </a:pPr>
            <a:endParaRPr lang="en-US" altLang="ja-JP"/>
          </a:p>
        </p:txBody>
      </p:sp>
      <p:sp>
        <p:nvSpPr>
          <p:cNvPr id="7" name="Slide Number Placeholder 6"/>
          <p:cNvSpPr>
            <a:spLocks noGrp="1"/>
          </p:cNvSpPr>
          <p:nvPr>
            <p:ph type="sldNum" sz="quarter" idx="12"/>
          </p:nvPr>
        </p:nvSpPr>
        <p:spPr/>
        <p:txBody>
          <a:bodyPr/>
          <a:lstStyle>
            <a:lvl1pPr defTabSz="914400">
              <a:defRPr/>
            </a:lvl1pPr>
          </a:lstStyle>
          <a:p>
            <a:pPr>
              <a:defRPr/>
            </a:pPr>
            <a:fld id="{D6BD67A1-7C22-4B19-90EC-0A013BD816B6}" type="slidenum">
              <a:rPr lang="en-US" altLang="ja-JP"/>
              <a:pPr>
                <a:defRPr/>
              </a:pPr>
              <a:t>‹#›</a:t>
            </a:fld>
            <a:endParaRPr lang="en-US" altLang="ja-JP"/>
          </a:p>
        </p:txBody>
      </p:sp>
    </p:spTree>
    <p:extLst>
      <p:ext uri="{BB962C8B-B14F-4D97-AF65-F5344CB8AC3E}">
        <p14:creationId xmlns:p14="http://schemas.microsoft.com/office/powerpoint/2010/main" val="2947282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文化庁様式">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50057" y="785348"/>
            <a:ext cx="8738779" cy="1440"/>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50058" y="313259"/>
            <a:ext cx="8738777" cy="45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130" b="1" baseline="0" smtClean="0">
                <a:solidFill>
                  <a:srgbClr val="E4312B"/>
                </a:solidFill>
                <a:latin typeface="Meiryo UI" panose="020B0604030504040204" pitchFamily="50" charset="-128"/>
                <a:ea typeface="Meiryo UI" panose="020B0604030504040204" pitchFamily="50" charset="-128"/>
              </a:defRPr>
            </a:lvl1pPr>
            <a:lvl2pPr marL="405828" indent="0">
              <a:buNone/>
              <a:defRPr lang="ja-JP" altLang="en-US" sz="2130" smtClean="0">
                <a:latin typeface="Arial" panose="020B0604020202020204" pitchFamily="34" charset="0"/>
                <a:ea typeface="ＭＳ Ｐゴシック" panose="020B0600070205080204" pitchFamily="50" charset="-128"/>
              </a:defRPr>
            </a:lvl2pPr>
            <a:lvl3pPr marL="587984" indent="0">
              <a:buNone/>
              <a:defRPr lang="ja-JP" altLang="en-US" sz="2130" smtClean="0">
                <a:latin typeface="Arial" panose="020B0604020202020204" pitchFamily="34" charset="0"/>
                <a:ea typeface="ＭＳ Ｐゴシック" panose="020B0600070205080204" pitchFamily="50" charset="-128"/>
              </a:defRPr>
            </a:lvl3pPr>
            <a:lvl4pPr marL="993812" indent="0">
              <a:buNone/>
              <a:defRPr lang="ja-JP" altLang="en-US" sz="2130" smtClean="0">
                <a:latin typeface="Arial" panose="020B0604020202020204" pitchFamily="34" charset="0"/>
                <a:ea typeface="ＭＳ Ｐゴシック" panose="020B0600070205080204" pitchFamily="50" charset="-128"/>
              </a:defRPr>
            </a:lvl4pPr>
            <a:lvl5pPr marL="1399640" indent="0">
              <a:buNone/>
              <a:defRPr lang="ja-JP" altLang="en-US" sz="2130">
                <a:latin typeface="Arial" panose="020B0604020202020204" pitchFamily="34" charset="0"/>
                <a:ea typeface="ＭＳ Ｐゴシック" panose="020B0600070205080204" pitchFamily="50" charset="-128"/>
              </a:defRPr>
            </a:lvl5pPr>
          </a:lstStyle>
          <a:p>
            <a:pPr marL="0" lvl="0" defTabSz="405828"/>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9555945" y="6532526"/>
            <a:ext cx="200125" cy="195951"/>
          </a:xfrm>
          <a:prstGeom prst="rect">
            <a:avLst/>
          </a:prstGeom>
          <a:noFill/>
        </p:spPr>
        <p:txBody>
          <a:bodyPr wrap="none" lIns="0" tIns="0" rIns="0" bIns="0" rtlCol="0" anchor="b" anchorCtr="0">
            <a:noAutofit/>
          </a:bodyPr>
          <a:lstStyle/>
          <a:p>
            <a:pPr algn="r"/>
            <a:fld id="{9C1B02FA-3B43-4965-97B5-C29D405C4738}" type="slidenum">
              <a:rPr kumimoji="1" lang="ja-JP" altLang="en-US" sz="1421" b="0" smtClean="0">
                <a:latin typeface="+mn-ea"/>
                <a:ea typeface="+mn-ea"/>
                <a:cs typeface="Arial" panose="020B0604020202020204" pitchFamily="34" charset="0"/>
              </a:rPr>
              <a:pPr algn="r"/>
              <a:t>‹#›</a:t>
            </a:fld>
            <a:endParaRPr kumimoji="1" lang="ja-JP" altLang="en-US" sz="888" b="0" dirty="0">
              <a:latin typeface="+mn-ea"/>
              <a:ea typeface="+mn-ea"/>
              <a:cs typeface="Arial" panose="020B0604020202020204" pitchFamily="34" charset="0"/>
            </a:endParaRPr>
          </a:p>
        </p:txBody>
      </p:sp>
      <p:pic>
        <p:nvPicPr>
          <p:cNvPr id="2" name="図 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19403" y="313261"/>
            <a:ext cx="536603" cy="431391"/>
          </a:xfrm>
          <a:prstGeom prst="rect">
            <a:avLst/>
          </a:prstGeom>
        </p:spPr>
      </p:pic>
    </p:spTree>
    <p:extLst>
      <p:ext uri="{BB962C8B-B14F-4D97-AF65-F5344CB8AC3E}">
        <p14:creationId xmlns:p14="http://schemas.microsoft.com/office/powerpoint/2010/main" val="3939706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404664"/>
            <a:ext cx="8915400" cy="418058"/>
          </a:xfrm>
          <a:prstGeom prst="rect">
            <a:avLst/>
          </a:prstGeom>
        </p:spPr>
        <p:txBody>
          <a:bodyPr vert="horz" lIns="91440" tIns="45720" rIns="91440" bIns="4572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992560" y="1268760"/>
            <a:ext cx="8712968" cy="518457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9399496" y="6520286"/>
            <a:ext cx="517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3542081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88" r:id="rId7"/>
  </p:sldLayoutIdLst>
  <p:hf hdr="0" ftr="0" dt="0"/>
  <p:txStyles>
    <p:titleStyle>
      <a:lvl1pPr algn="ctr" defTabSz="914400" rtl="0" eaLnBrk="1" latinLnBrk="0" hangingPunct="1">
        <a:lnSpc>
          <a:spcPct val="150000"/>
        </a:lnSpc>
        <a:spcBef>
          <a:spcPct val="0"/>
        </a:spcBef>
        <a:buNone/>
        <a:defRPr kumimoji="1" sz="2800" kern="1200">
          <a:solidFill>
            <a:schemeClr val="tx1"/>
          </a:solidFill>
          <a:latin typeface="+mj-lt"/>
          <a:ea typeface="+mj-ea"/>
          <a:cs typeface="+mj-cs"/>
        </a:defRPr>
      </a:lvl1pPr>
    </p:titleStyle>
    <p:bodyStyle>
      <a:lvl1pPr marL="0" indent="0" algn="l" defTabSz="914400" rtl="0" eaLnBrk="1" latinLnBrk="0" hangingPunct="1">
        <a:lnSpc>
          <a:spcPct val="250000"/>
        </a:lnSpc>
        <a:spcBef>
          <a:spcPts val="0"/>
        </a:spcBef>
        <a:buFont typeface="Arial" pitchFamily="34" charset="0"/>
        <a:buNone/>
        <a:defRPr kumimoji="1" sz="2400" b="0" i="0" kern="1200">
          <a:solidFill>
            <a:schemeClr val="tx1"/>
          </a:solidFill>
          <a:latin typeface="+mn-ea"/>
          <a:ea typeface="+mn-ea"/>
          <a:cs typeface="+mn-cs"/>
        </a:defRPr>
      </a:lvl1pPr>
      <a:lvl2pPr marL="177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2pPr>
      <a:lvl3pPr marL="9144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3pPr>
      <a:lvl4pPr marL="13716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4pPr>
      <a:lvl5pPr marL="1828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lnSpcReduction="10000"/>
          </a:bodyPr>
          <a:lstStyle/>
          <a:p>
            <a:r>
              <a:rPr lang="ja-JP" altLang="en-US" dirty="0"/>
              <a:t>○○実行委員会（補助事業者名）の取組</a:t>
            </a:r>
            <a:endParaRPr lang="en-US" altLang="ja-JP" dirty="0"/>
          </a:p>
          <a:p>
            <a:r>
              <a:rPr lang="ja-JP" altLang="en-US" dirty="0"/>
              <a:t>（令和６年度 </a:t>
            </a:r>
            <a:r>
              <a:rPr lang="en-US" altLang="ja-JP" dirty="0"/>
              <a:t>Innovate MUSEUM</a:t>
            </a:r>
            <a:r>
              <a:rPr lang="ja-JP" altLang="en-US" dirty="0"/>
              <a:t>事業）</a:t>
            </a:r>
          </a:p>
        </p:txBody>
      </p:sp>
      <p:sp>
        <p:nvSpPr>
          <p:cNvPr id="7" name="正方形/長方形 6">
            <a:extLst>
              <a:ext uri="{FF2B5EF4-FFF2-40B4-BE49-F238E27FC236}">
                <a16:creationId xmlns:a16="http://schemas.microsoft.com/office/drawing/2014/main" id="{2C0D546F-D6A8-4C36-A6BD-2B410C3BAAC4}"/>
              </a:ext>
            </a:extLst>
          </p:cNvPr>
          <p:cNvSpPr/>
          <p:nvPr/>
        </p:nvSpPr>
        <p:spPr>
          <a:xfrm>
            <a:off x="551499" y="3618010"/>
            <a:ext cx="8454652" cy="12462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27818" tIns="287591" rIns="3195456" bIns="127818" rtlCol="0" anchor="t" anchorCtr="0">
            <a:noAutofit/>
          </a:bodyPr>
          <a:lstStyle/>
          <a:p>
            <a:pPr defTabSz="405375">
              <a:buClr>
                <a:srgbClr val="E4312B"/>
              </a:buClr>
              <a:defRPr/>
            </a:pPr>
            <a:r>
              <a:rPr lang="ja-JP" altLang="en-US" sz="932" dirty="0">
                <a:solidFill>
                  <a:srgbClr val="000000"/>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C7D32876-432C-49BB-B59C-2FD2FC5F198E}"/>
              </a:ext>
            </a:extLst>
          </p:cNvPr>
          <p:cNvSpPr/>
          <p:nvPr/>
        </p:nvSpPr>
        <p:spPr>
          <a:xfrm>
            <a:off x="533342" y="3430780"/>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事業概要</a:t>
            </a:r>
          </a:p>
        </p:txBody>
      </p:sp>
      <p:sp>
        <p:nvSpPr>
          <p:cNvPr id="54" name="正方形/長方形 53">
            <a:extLst>
              <a:ext uri="{FF2B5EF4-FFF2-40B4-BE49-F238E27FC236}">
                <a16:creationId xmlns:a16="http://schemas.microsoft.com/office/drawing/2014/main" id="{275379F1-C96B-AD1A-FB9F-B225E887EE19}"/>
              </a:ext>
            </a:extLst>
          </p:cNvPr>
          <p:cNvSpPr/>
          <p:nvPr/>
        </p:nvSpPr>
        <p:spPr>
          <a:xfrm>
            <a:off x="1446588" y="3464010"/>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3E5B45B3-E9F8-2A65-98CB-631E22025008}"/>
              </a:ext>
            </a:extLst>
          </p:cNvPr>
          <p:cNvSpPr txBox="1"/>
          <p:nvPr/>
        </p:nvSpPr>
        <p:spPr>
          <a:xfrm>
            <a:off x="593910" y="3753145"/>
            <a:ext cx="8735941"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a:t>
            </a:r>
          </a:p>
        </p:txBody>
      </p:sp>
      <p:sp>
        <p:nvSpPr>
          <p:cNvPr id="4" name="正方形/長方形 3">
            <a:extLst>
              <a:ext uri="{FF2B5EF4-FFF2-40B4-BE49-F238E27FC236}">
                <a16:creationId xmlns:a16="http://schemas.microsoft.com/office/drawing/2014/main" id="{331BF951-1125-06BB-EB4B-496AA2AD7E3B}"/>
              </a:ext>
            </a:extLst>
          </p:cNvPr>
          <p:cNvSpPr/>
          <p:nvPr/>
        </p:nvSpPr>
        <p:spPr>
          <a:xfrm>
            <a:off x="533342" y="992173"/>
            <a:ext cx="507856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事業名及び中核館</a:t>
            </a:r>
          </a:p>
        </p:txBody>
      </p:sp>
      <p:sp>
        <p:nvSpPr>
          <p:cNvPr id="6" name="テキスト ボックス 5">
            <a:extLst>
              <a:ext uri="{FF2B5EF4-FFF2-40B4-BE49-F238E27FC236}">
                <a16:creationId xmlns:a16="http://schemas.microsoft.com/office/drawing/2014/main" id="{4F583FAD-04E8-8562-7765-2D10AF7B6829}"/>
              </a:ext>
            </a:extLst>
          </p:cNvPr>
          <p:cNvSpPr txBox="1"/>
          <p:nvPr/>
        </p:nvSpPr>
        <p:spPr>
          <a:xfrm>
            <a:off x="593910" y="1319855"/>
            <a:ext cx="5078564"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　　（中核館：○○）</a:t>
            </a:r>
          </a:p>
        </p:txBody>
      </p:sp>
      <p:sp>
        <p:nvSpPr>
          <p:cNvPr id="8" name="テキスト ボックス 7">
            <a:extLst>
              <a:ext uri="{FF2B5EF4-FFF2-40B4-BE49-F238E27FC236}">
                <a16:creationId xmlns:a16="http://schemas.microsoft.com/office/drawing/2014/main" id="{2C984BE7-1632-48CB-DB57-1BC8F326F389}"/>
              </a:ext>
            </a:extLst>
          </p:cNvPr>
          <p:cNvSpPr txBox="1"/>
          <p:nvPr/>
        </p:nvSpPr>
        <p:spPr>
          <a:xfrm>
            <a:off x="596319" y="2026101"/>
            <a:ext cx="7818538"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交付要望額：○○○</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○○○円（○○○</a:t>
            </a:r>
            <a:r>
              <a:rPr lang="zh-TW" altLang="en-US" sz="1200" dirty="0">
                <a:latin typeface="メイリオ" panose="020B0604030504040204" pitchFamily="50" charset="-128"/>
                <a:ea typeface="メイリオ" panose="020B0604030504040204" pitchFamily="50" charset="-128"/>
              </a:rPr>
              <a:t>支援事業</a:t>
            </a:r>
            <a:r>
              <a:rPr lang="ja-JP" altLang="en-US" sz="1200" dirty="0">
                <a:latin typeface="メイリオ" panose="020B0604030504040204" pitchFamily="50" charset="-128"/>
                <a:ea typeface="メイリオ" panose="020B0604030504040204" pitchFamily="50" charset="-128"/>
              </a:rPr>
              <a:t>）</a:t>
            </a:r>
          </a:p>
        </p:txBody>
      </p:sp>
      <p:sp>
        <p:nvSpPr>
          <p:cNvPr id="10" name="正方形/長方形 9">
            <a:extLst>
              <a:ext uri="{FF2B5EF4-FFF2-40B4-BE49-F238E27FC236}">
                <a16:creationId xmlns:a16="http://schemas.microsoft.com/office/drawing/2014/main" id="{A277D45A-1195-CEC2-F2B8-2A66268647B1}"/>
              </a:ext>
            </a:extLst>
          </p:cNvPr>
          <p:cNvSpPr/>
          <p:nvPr/>
        </p:nvSpPr>
        <p:spPr>
          <a:xfrm>
            <a:off x="533342" y="1687933"/>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交付要望額</a:t>
            </a:r>
          </a:p>
        </p:txBody>
      </p:sp>
      <p:sp>
        <p:nvSpPr>
          <p:cNvPr id="13" name="正方形/長方形 12">
            <a:extLst>
              <a:ext uri="{FF2B5EF4-FFF2-40B4-BE49-F238E27FC236}">
                <a16:creationId xmlns:a16="http://schemas.microsoft.com/office/drawing/2014/main" id="{C278056B-40F5-8E0C-72D8-C5063A94324B}"/>
              </a:ext>
            </a:extLst>
          </p:cNvPr>
          <p:cNvSpPr/>
          <p:nvPr/>
        </p:nvSpPr>
        <p:spPr>
          <a:xfrm>
            <a:off x="533342" y="2510581"/>
            <a:ext cx="5015286" cy="197639"/>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主な連携先</a:t>
            </a:r>
          </a:p>
        </p:txBody>
      </p:sp>
      <p:sp>
        <p:nvSpPr>
          <p:cNvPr id="14" name="テキスト ボックス 13">
            <a:extLst>
              <a:ext uri="{FF2B5EF4-FFF2-40B4-BE49-F238E27FC236}">
                <a16:creationId xmlns:a16="http://schemas.microsoft.com/office/drawing/2014/main" id="{EF9D3E48-6735-D292-C129-E01B759EE25B}"/>
              </a:ext>
            </a:extLst>
          </p:cNvPr>
          <p:cNvSpPr txBox="1"/>
          <p:nvPr/>
        </p:nvSpPr>
        <p:spPr>
          <a:xfrm>
            <a:off x="569424" y="2822306"/>
            <a:ext cx="8269775"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a:t>
            </a:r>
          </a:p>
        </p:txBody>
      </p:sp>
      <p:sp>
        <p:nvSpPr>
          <p:cNvPr id="25" name="テキスト ボックス 24">
            <a:extLst>
              <a:ext uri="{FF2B5EF4-FFF2-40B4-BE49-F238E27FC236}">
                <a16:creationId xmlns:a16="http://schemas.microsoft.com/office/drawing/2014/main" id="{D5FF2EF1-5B17-4A3E-573B-0B1454189265}"/>
              </a:ext>
            </a:extLst>
          </p:cNvPr>
          <p:cNvSpPr txBox="1"/>
          <p:nvPr/>
        </p:nvSpPr>
        <p:spPr>
          <a:xfrm>
            <a:off x="549085" y="5551590"/>
            <a:ext cx="8735941" cy="461665"/>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a:t>
            </a:r>
          </a:p>
        </p:txBody>
      </p:sp>
      <p:sp>
        <p:nvSpPr>
          <p:cNvPr id="26" name="正方形/長方形 25">
            <a:extLst>
              <a:ext uri="{FF2B5EF4-FFF2-40B4-BE49-F238E27FC236}">
                <a16:creationId xmlns:a16="http://schemas.microsoft.com/office/drawing/2014/main" id="{FE447DC3-D0D1-36A2-A247-104FA8E96D32}"/>
              </a:ext>
            </a:extLst>
          </p:cNvPr>
          <p:cNvSpPr/>
          <p:nvPr/>
        </p:nvSpPr>
        <p:spPr>
          <a:xfrm>
            <a:off x="542529" y="5222268"/>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事業のモデル性・先進性</a:t>
            </a:r>
          </a:p>
        </p:txBody>
      </p:sp>
      <p:sp>
        <p:nvSpPr>
          <p:cNvPr id="15" name="正方形/長方形 14">
            <a:extLst>
              <a:ext uri="{FF2B5EF4-FFF2-40B4-BE49-F238E27FC236}">
                <a16:creationId xmlns:a16="http://schemas.microsoft.com/office/drawing/2014/main" id="{A9CE0BD8-569A-0201-374C-CA6B533AC084}"/>
              </a:ext>
            </a:extLst>
          </p:cNvPr>
          <p:cNvSpPr/>
          <p:nvPr/>
        </p:nvSpPr>
        <p:spPr>
          <a:xfrm>
            <a:off x="6035432" y="1052281"/>
            <a:ext cx="1658471" cy="13788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B6DEBAB7-439B-42F6-CF6B-BD817464AF5E}"/>
              </a:ext>
            </a:extLst>
          </p:cNvPr>
          <p:cNvSpPr/>
          <p:nvPr/>
        </p:nvSpPr>
        <p:spPr>
          <a:xfrm>
            <a:off x="7819409" y="1652074"/>
            <a:ext cx="1658471" cy="13788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8D3D950C-17F5-4370-A574-568D422428CB}"/>
              </a:ext>
            </a:extLst>
          </p:cNvPr>
          <p:cNvSpPr txBox="1"/>
          <p:nvPr/>
        </p:nvSpPr>
        <p:spPr>
          <a:xfrm>
            <a:off x="6228949" y="1431011"/>
            <a:ext cx="1264023" cy="646331"/>
          </a:xfrm>
          <a:prstGeom prst="rect">
            <a:avLst/>
          </a:prstGeom>
          <a:noFill/>
        </p:spPr>
        <p:txBody>
          <a:bodyPr wrap="square" rtlCol="0">
            <a:spAutoFit/>
          </a:bodyPr>
          <a:lstStyle/>
          <a:p>
            <a:pPr algn="ctr"/>
            <a:r>
              <a:rPr kumimoji="1" lang="ja-JP" altLang="en-US" dirty="0"/>
              <a:t>事業</a:t>
            </a:r>
            <a:endParaRPr kumimoji="1" lang="en-US" altLang="ja-JP" dirty="0"/>
          </a:p>
          <a:p>
            <a:pPr algn="ctr"/>
            <a:r>
              <a:rPr kumimoji="1" lang="ja-JP" altLang="en-US" dirty="0"/>
              <a:t>イメージ図</a:t>
            </a:r>
          </a:p>
        </p:txBody>
      </p:sp>
      <p:sp>
        <p:nvSpPr>
          <p:cNvPr id="18" name="テキスト ボックス 17">
            <a:extLst>
              <a:ext uri="{FF2B5EF4-FFF2-40B4-BE49-F238E27FC236}">
                <a16:creationId xmlns:a16="http://schemas.microsoft.com/office/drawing/2014/main" id="{4C520FC5-AA5D-D0F2-CCDF-B777131AA625}"/>
              </a:ext>
            </a:extLst>
          </p:cNvPr>
          <p:cNvSpPr txBox="1"/>
          <p:nvPr/>
        </p:nvSpPr>
        <p:spPr>
          <a:xfrm>
            <a:off x="7923984" y="1993392"/>
            <a:ext cx="1658471" cy="646331"/>
          </a:xfrm>
          <a:prstGeom prst="rect">
            <a:avLst/>
          </a:prstGeom>
          <a:noFill/>
        </p:spPr>
        <p:txBody>
          <a:bodyPr wrap="square" rtlCol="0">
            <a:spAutoFit/>
          </a:bodyPr>
          <a:lstStyle/>
          <a:p>
            <a:r>
              <a:rPr kumimoji="1" lang="ja-JP" altLang="en-US" dirty="0"/>
              <a:t>イメージ写真</a:t>
            </a:r>
            <a:endParaRPr kumimoji="1" lang="en-US" altLang="ja-JP" dirty="0"/>
          </a:p>
          <a:p>
            <a:r>
              <a:rPr lang="ja-JP" altLang="en-US" dirty="0"/>
              <a:t>中核館の写真</a:t>
            </a:r>
            <a:endParaRPr kumimoji="1" lang="ja-JP" altLang="en-US" dirty="0"/>
          </a:p>
        </p:txBody>
      </p:sp>
    </p:spTree>
    <p:extLst>
      <p:ext uri="{BB962C8B-B14F-4D97-AF65-F5344CB8AC3E}">
        <p14:creationId xmlns:p14="http://schemas.microsoft.com/office/powerpoint/2010/main" val="554935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矢印: 右 16">
            <a:extLst>
              <a:ext uri="{FF2B5EF4-FFF2-40B4-BE49-F238E27FC236}">
                <a16:creationId xmlns:a16="http://schemas.microsoft.com/office/drawing/2014/main" id="{99DC2A09-EA89-A5AB-5654-50E914D4BC6D}"/>
              </a:ext>
            </a:extLst>
          </p:cNvPr>
          <p:cNvSpPr/>
          <p:nvPr/>
        </p:nvSpPr>
        <p:spPr>
          <a:xfrm>
            <a:off x="2689412" y="5075398"/>
            <a:ext cx="4787153" cy="108707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6" name="矢印: 右 15">
            <a:extLst>
              <a:ext uri="{FF2B5EF4-FFF2-40B4-BE49-F238E27FC236}">
                <a16:creationId xmlns:a16="http://schemas.microsoft.com/office/drawing/2014/main" id="{F65E15FA-4637-F467-0D66-D40CB4AA5A0A}"/>
              </a:ext>
            </a:extLst>
          </p:cNvPr>
          <p:cNvSpPr/>
          <p:nvPr/>
        </p:nvSpPr>
        <p:spPr>
          <a:xfrm>
            <a:off x="2682126" y="1426418"/>
            <a:ext cx="4787153"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5" name="正方形/長方形 14">
            <a:extLst>
              <a:ext uri="{FF2B5EF4-FFF2-40B4-BE49-F238E27FC236}">
                <a16:creationId xmlns:a16="http://schemas.microsoft.com/office/drawing/2014/main" id="{A9CE0BD8-569A-0201-374C-CA6B533AC084}"/>
              </a:ext>
            </a:extLst>
          </p:cNvPr>
          <p:cNvSpPr/>
          <p:nvPr/>
        </p:nvSpPr>
        <p:spPr>
          <a:xfrm>
            <a:off x="549085" y="1294328"/>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2" name="矢印: 右 21">
            <a:extLst>
              <a:ext uri="{FF2B5EF4-FFF2-40B4-BE49-F238E27FC236}">
                <a16:creationId xmlns:a16="http://schemas.microsoft.com/office/drawing/2014/main" id="{44832A35-2D8C-B0BD-B3C0-46FB23F7E22B}"/>
              </a:ext>
            </a:extLst>
          </p:cNvPr>
          <p:cNvSpPr/>
          <p:nvPr/>
        </p:nvSpPr>
        <p:spPr>
          <a:xfrm>
            <a:off x="2689412" y="3182472"/>
            <a:ext cx="4787153"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a:bodyPr>
          <a:lstStyle/>
          <a:p>
            <a:r>
              <a:rPr lang="ja-JP" altLang="en-US" dirty="0"/>
              <a:t>○○○○実行委員会の取組（ロジックモデル）</a:t>
            </a:r>
          </a:p>
        </p:txBody>
      </p:sp>
      <p:sp>
        <p:nvSpPr>
          <p:cNvPr id="3" name="正方形/長方形 2">
            <a:extLst>
              <a:ext uri="{FF2B5EF4-FFF2-40B4-BE49-F238E27FC236}">
                <a16:creationId xmlns:a16="http://schemas.microsoft.com/office/drawing/2014/main" id="{1CDED35A-9702-A329-CF64-F9CBF597C472}"/>
              </a:ext>
            </a:extLst>
          </p:cNvPr>
          <p:cNvSpPr/>
          <p:nvPr/>
        </p:nvSpPr>
        <p:spPr>
          <a:xfrm>
            <a:off x="3978367" y="1267431"/>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9B887890-4878-8EB2-3F3F-FD1709072A72}"/>
              </a:ext>
            </a:extLst>
          </p:cNvPr>
          <p:cNvSpPr txBox="1"/>
          <p:nvPr/>
        </p:nvSpPr>
        <p:spPr>
          <a:xfrm>
            <a:off x="4225525" y="1080021"/>
            <a:ext cx="1567656" cy="276999"/>
          </a:xfrm>
          <a:prstGeom prst="rect">
            <a:avLst/>
          </a:prstGeom>
          <a:solidFill>
            <a:srgbClr val="FFC000"/>
          </a:solidFill>
        </p:spPr>
        <p:txBody>
          <a:bodyPr wrap="square" rtlCol="0">
            <a:spAutoFit/>
          </a:bodyPr>
          <a:lstStyle/>
          <a:p>
            <a:pPr algn="ctr"/>
            <a:r>
              <a:rPr kumimoji="1" lang="ja-JP" altLang="en-US" sz="1200" dirty="0"/>
              <a:t>事業アウトプット１</a:t>
            </a:r>
          </a:p>
        </p:txBody>
      </p:sp>
      <p:sp>
        <p:nvSpPr>
          <p:cNvPr id="9" name="正方形/長方形 8">
            <a:extLst>
              <a:ext uri="{FF2B5EF4-FFF2-40B4-BE49-F238E27FC236}">
                <a16:creationId xmlns:a16="http://schemas.microsoft.com/office/drawing/2014/main" id="{4759A97D-55F3-CB4A-C8EB-735817E9C074}"/>
              </a:ext>
            </a:extLst>
          </p:cNvPr>
          <p:cNvSpPr/>
          <p:nvPr/>
        </p:nvSpPr>
        <p:spPr>
          <a:xfrm>
            <a:off x="7542676" y="1201272"/>
            <a:ext cx="2085417" cy="5325036"/>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8A7EA49C-49D1-2E06-1E0A-DDD04E3E58D0}"/>
              </a:ext>
            </a:extLst>
          </p:cNvPr>
          <p:cNvSpPr txBox="1"/>
          <p:nvPr/>
        </p:nvSpPr>
        <p:spPr>
          <a:xfrm>
            <a:off x="7906642" y="1048124"/>
            <a:ext cx="1357484" cy="276999"/>
          </a:xfrm>
          <a:prstGeom prst="rect">
            <a:avLst/>
          </a:prstGeom>
          <a:solidFill>
            <a:srgbClr val="FFC000"/>
          </a:solidFill>
        </p:spPr>
        <p:txBody>
          <a:bodyPr wrap="square" rtlCol="0">
            <a:spAutoFit/>
          </a:bodyPr>
          <a:lstStyle/>
          <a:p>
            <a:pPr algn="ctr"/>
            <a:r>
              <a:rPr kumimoji="1" lang="ja-JP" altLang="en-US" sz="1200" dirty="0"/>
              <a:t>事業アウトカム</a:t>
            </a:r>
          </a:p>
        </p:txBody>
      </p:sp>
      <p:sp>
        <p:nvSpPr>
          <p:cNvPr id="23" name="テキスト ボックス 22">
            <a:extLst>
              <a:ext uri="{FF2B5EF4-FFF2-40B4-BE49-F238E27FC236}">
                <a16:creationId xmlns:a16="http://schemas.microsoft.com/office/drawing/2014/main" id="{E648A19C-4E36-4BF0-E0CA-6FD546CAA2D2}"/>
              </a:ext>
            </a:extLst>
          </p:cNvPr>
          <p:cNvSpPr txBox="1"/>
          <p:nvPr/>
        </p:nvSpPr>
        <p:spPr>
          <a:xfrm>
            <a:off x="2772337" y="3600404"/>
            <a:ext cx="1658471" cy="276999"/>
          </a:xfrm>
          <a:prstGeom prst="rect">
            <a:avLst/>
          </a:prstGeom>
          <a:noFill/>
        </p:spPr>
        <p:txBody>
          <a:bodyPr wrap="square" rtlCol="0">
            <a:spAutoFit/>
          </a:bodyPr>
          <a:lstStyle/>
          <a:p>
            <a:r>
              <a:rPr lang="ja-JP" altLang="en-US" sz="1200" dirty="0"/>
              <a:t>事業の実施</a:t>
            </a:r>
            <a:endParaRPr kumimoji="1" lang="ja-JP" altLang="en-US" sz="1200" dirty="0"/>
          </a:p>
        </p:txBody>
      </p:sp>
      <p:sp>
        <p:nvSpPr>
          <p:cNvPr id="4" name="正方形/長方形 3">
            <a:extLst>
              <a:ext uri="{FF2B5EF4-FFF2-40B4-BE49-F238E27FC236}">
                <a16:creationId xmlns:a16="http://schemas.microsoft.com/office/drawing/2014/main" id="{3E3682E0-2F2B-34B0-1C31-587E6CF3CCDD}"/>
              </a:ext>
            </a:extLst>
          </p:cNvPr>
          <p:cNvSpPr/>
          <p:nvPr/>
        </p:nvSpPr>
        <p:spPr>
          <a:xfrm>
            <a:off x="549085" y="3110022"/>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C005A2A1-A563-6DD0-3116-285D9AEFA647}"/>
              </a:ext>
            </a:extLst>
          </p:cNvPr>
          <p:cNvSpPr/>
          <p:nvPr/>
        </p:nvSpPr>
        <p:spPr>
          <a:xfrm>
            <a:off x="3980045" y="3047268"/>
            <a:ext cx="2085416" cy="1493696"/>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11C61469-E086-1232-8344-EFB192346B66}"/>
              </a:ext>
            </a:extLst>
          </p:cNvPr>
          <p:cNvSpPr/>
          <p:nvPr/>
        </p:nvSpPr>
        <p:spPr>
          <a:xfrm>
            <a:off x="549085" y="489540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E87AD72E-FD5C-8357-A5D4-DE000726B169}"/>
              </a:ext>
            </a:extLst>
          </p:cNvPr>
          <p:cNvSpPr/>
          <p:nvPr/>
        </p:nvSpPr>
        <p:spPr>
          <a:xfrm>
            <a:off x="3978367" y="4790328"/>
            <a:ext cx="2085416" cy="173597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DFCC5765-6345-99B9-EB13-89D64CD6AA90}"/>
              </a:ext>
            </a:extLst>
          </p:cNvPr>
          <p:cNvSpPr txBox="1"/>
          <p:nvPr/>
        </p:nvSpPr>
        <p:spPr>
          <a:xfrm>
            <a:off x="4225525" y="2893176"/>
            <a:ext cx="1567656" cy="276999"/>
          </a:xfrm>
          <a:prstGeom prst="rect">
            <a:avLst/>
          </a:prstGeom>
          <a:solidFill>
            <a:srgbClr val="FFC000"/>
          </a:solidFill>
        </p:spPr>
        <p:txBody>
          <a:bodyPr wrap="square" rtlCol="0">
            <a:spAutoFit/>
          </a:bodyPr>
          <a:lstStyle/>
          <a:p>
            <a:pPr algn="ctr"/>
            <a:r>
              <a:rPr kumimoji="1" lang="ja-JP" altLang="en-US" sz="1200" dirty="0"/>
              <a:t>事業アウトプット２</a:t>
            </a:r>
          </a:p>
        </p:txBody>
      </p:sp>
      <p:sp>
        <p:nvSpPr>
          <p:cNvPr id="20" name="テキスト ボックス 19">
            <a:extLst>
              <a:ext uri="{FF2B5EF4-FFF2-40B4-BE49-F238E27FC236}">
                <a16:creationId xmlns:a16="http://schemas.microsoft.com/office/drawing/2014/main" id="{E06D6E86-ECE2-E214-000B-7103F3305336}"/>
              </a:ext>
            </a:extLst>
          </p:cNvPr>
          <p:cNvSpPr txBox="1"/>
          <p:nvPr/>
        </p:nvSpPr>
        <p:spPr>
          <a:xfrm>
            <a:off x="4225525" y="4625816"/>
            <a:ext cx="1567656" cy="276999"/>
          </a:xfrm>
          <a:prstGeom prst="rect">
            <a:avLst/>
          </a:prstGeom>
          <a:solidFill>
            <a:srgbClr val="FFC000"/>
          </a:solidFill>
        </p:spPr>
        <p:txBody>
          <a:bodyPr wrap="square" rtlCol="0">
            <a:spAutoFit/>
          </a:bodyPr>
          <a:lstStyle/>
          <a:p>
            <a:pPr algn="ctr"/>
            <a:r>
              <a:rPr kumimoji="1" lang="ja-JP" altLang="en-US" sz="1200" dirty="0"/>
              <a:t>事業アウトプット３</a:t>
            </a:r>
          </a:p>
        </p:txBody>
      </p:sp>
      <p:sp>
        <p:nvSpPr>
          <p:cNvPr id="21" name="テキスト ボックス 20">
            <a:extLst>
              <a:ext uri="{FF2B5EF4-FFF2-40B4-BE49-F238E27FC236}">
                <a16:creationId xmlns:a16="http://schemas.microsoft.com/office/drawing/2014/main" id="{A9D424E9-3019-BA9F-4D62-9A63218FB47C}"/>
              </a:ext>
            </a:extLst>
          </p:cNvPr>
          <p:cNvSpPr txBox="1"/>
          <p:nvPr/>
        </p:nvSpPr>
        <p:spPr>
          <a:xfrm>
            <a:off x="741291" y="1106917"/>
            <a:ext cx="1567656" cy="276999"/>
          </a:xfrm>
          <a:prstGeom prst="rect">
            <a:avLst/>
          </a:prstGeom>
          <a:solidFill>
            <a:srgbClr val="FFC000"/>
          </a:solidFill>
        </p:spPr>
        <p:txBody>
          <a:bodyPr wrap="square" rtlCol="0">
            <a:spAutoFit/>
          </a:bodyPr>
          <a:lstStyle/>
          <a:p>
            <a:pPr algn="ctr"/>
            <a:r>
              <a:rPr kumimoji="1" lang="ja-JP" altLang="en-US" sz="1200" dirty="0"/>
              <a:t>事業の取組１</a:t>
            </a:r>
          </a:p>
        </p:txBody>
      </p:sp>
      <p:sp>
        <p:nvSpPr>
          <p:cNvPr id="24" name="テキスト ボックス 23">
            <a:extLst>
              <a:ext uri="{FF2B5EF4-FFF2-40B4-BE49-F238E27FC236}">
                <a16:creationId xmlns:a16="http://schemas.microsoft.com/office/drawing/2014/main" id="{03E37FCE-E87E-F356-BDE1-67ED4FABDA5F}"/>
              </a:ext>
            </a:extLst>
          </p:cNvPr>
          <p:cNvSpPr txBox="1"/>
          <p:nvPr/>
        </p:nvSpPr>
        <p:spPr>
          <a:xfrm>
            <a:off x="741291" y="2961851"/>
            <a:ext cx="1567656" cy="276999"/>
          </a:xfrm>
          <a:prstGeom prst="rect">
            <a:avLst/>
          </a:prstGeom>
          <a:solidFill>
            <a:srgbClr val="FFC000"/>
          </a:solidFill>
        </p:spPr>
        <p:txBody>
          <a:bodyPr wrap="square" rtlCol="0">
            <a:spAutoFit/>
          </a:bodyPr>
          <a:lstStyle/>
          <a:p>
            <a:pPr algn="ctr"/>
            <a:r>
              <a:rPr kumimoji="1" lang="ja-JP" altLang="en-US" sz="1200" dirty="0"/>
              <a:t>事業の取組２</a:t>
            </a:r>
          </a:p>
        </p:txBody>
      </p:sp>
      <p:sp>
        <p:nvSpPr>
          <p:cNvPr id="25" name="テキスト ボックス 24">
            <a:extLst>
              <a:ext uri="{FF2B5EF4-FFF2-40B4-BE49-F238E27FC236}">
                <a16:creationId xmlns:a16="http://schemas.microsoft.com/office/drawing/2014/main" id="{5EB26DFB-1BBE-D34F-407F-28BE2D04A044}"/>
              </a:ext>
            </a:extLst>
          </p:cNvPr>
          <p:cNvSpPr txBox="1"/>
          <p:nvPr/>
        </p:nvSpPr>
        <p:spPr>
          <a:xfrm>
            <a:off x="741291" y="4756907"/>
            <a:ext cx="1567656" cy="276999"/>
          </a:xfrm>
          <a:prstGeom prst="rect">
            <a:avLst/>
          </a:prstGeom>
          <a:solidFill>
            <a:srgbClr val="FFC000"/>
          </a:solidFill>
        </p:spPr>
        <p:txBody>
          <a:bodyPr wrap="square" rtlCol="0">
            <a:spAutoFit/>
          </a:bodyPr>
          <a:lstStyle/>
          <a:p>
            <a:pPr algn="ctr"/>
            <a:r>
              <a:rPr kumimoji="1" lang="ja-JP" altLang="en-US" sz="1200" dirty="0"/>
              <a:t>事業の取組３</a:t>
            </a:r>
          </a:p>
        </p:txBody>
      </p:sp>
      <p:sp>
        <p:nvSpPr>
          <p:cNvPr id="26" name="テキスト ボックス 25">
            <a:extLst>
              <a:ext uri="{FF2B5EF4-FFF2-40B4-BE49-F238E27FC236}">
                <a16:creationId xmlns:a16="http://schemas.microsoft.com/office/drawing/2014/main" id="{468DA0B9-7A34-3815-3301-67C0BEADC35E}"/>
              </a:ext>
            </a:extLst>
          </p:cNvPr>
          <p:cNvSpPr txBox="1"/>
          <p:nvPr/>
        </p:nvSpPr>
        <p:spPr>
          <a:xfrm>
            <a:off x="7650252" y="1709852"/>
            <a:ext cx="1859508" cy="4524315"/>
          </a:xfrm>
          <a:prstGeom prst="rect">
            <a:avLst/>
          </a:prstGeom>
          <a:noFill/>
        </p:spPr>
        <p:txBody>
          <a:bodyPr wrap="square" rtlCol="0">
            <a:spAutoFit/>
          </a:bodyPr>
          <a:lstStyle/>
          <a:p>
            <a:r>
              <a:rPr lang="ja-JP" altLang="en-US" sz="1200" dirty="0"/>
              <a:t>○○○○</a:t>
            </a:r>
            <a:endParaRPr lang="en-US" altLang="ja-JP" sz="1200" dirty="0"/>
          </a:p>
          <a:p>
            <a:endParaRPr kumimoji="1" lang="en-US" altLang="ja-JP" sz="1200" dirty="0"/>
          </a:p>
          <a:p>
            <a:endParaRPr lang="en-US" altLang="ja-JP" sz="1200" dirty="0"/>
          </a:p>
          <a:p>
            <a:r>
              <a:rPr kumimoji="1" lang="ja-JP" altLang="en-US" sz="1200" dirty="0"/>
              <a:t>○○○○</a:t>
            </a:r>
            <a:endParaRPr kumimoji="1" lang="en-US" altLang="ja-JP" sz="1200" dirty="0"/>
          </a:p>
          <a:p>
            <a:endParaRPr lang="en-US" altLang="ja-JP" sz="1200" dirty="0"/>
          </a:p>
          <a:p>
            <a:endParaRPr kumimoji="1" lang="en-US" altLang="ja-JP" sz="1200" dirty="0"/>
          </a:p>
          <a:p>
            <a:r>
              <a:rPr lang="ja-JP" altLang="en-US" sz="1200" dirty="0"/>
              <a:t>○○○○</a:t>
            </a:r>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ja-JP" altLang="en-US" sz="1200" dirty="0"/>
          </a:p>
        </p:txBody>
      </p:sp>
      <p:sp>
        <p:nvSpPr>
          <p:cNvPr id="29" name="テキスト ボックス 28">
            <a:extLst>
              <a:ext uri="{FF2B5EF4-FFF2-40B4-BE49-F238E27FC236}">
                <a16:creationId xmlns:a16="http://schemas.microsoft.com/office/drawing/2014/main" id="{568BEAE1-AC35-330A-B6E4-FE370A67F5AB}"/>
              </a:ext>
            </a:extLst>
          </p:cNvPr>
          <p:cNvSpPr txBox="1"/>
          <p:nvPr/>
        </p:nvSpPr>
        <p:spPr>
          <a:xfrm>
            <a:off x="4091321" y="3229241"/>
            <a:ext cx="1859508" cy="276999"/>
          </a:xfrm>
          <a:prstGeom prst="rect">
            <a:avLst/>
          </a:prstGeom>
          <a:noFill/>
        </p:spPr>
        <p:txBody>
          <a:bodyPr wrap="square" rtlCol="0">
            <a:spAutoFit/>
          </a:bodyPr>
          <a:lstStyle/>
          <a:p>
            <a:r>
              <a:rPr lang="ja-JP" altLang="en-US" sz="1200" dirty="0"/>
              <a:t>○○○○</a:t>
            </a:r>
            <a:endParaRPr lang="en-US" altLang="ja-JP" sz="1200" dirty="0"/>
          </a:p>
        </p:txBody>
      </p:sp>
      <p:sp>
        <p:nvSpPr>
          <p:cNvPr id="30" name="テキスト ボックス 29">
            <a:extLst>
              <a:ext uri="{FF2B5EF4-FFF2-40B4-BE49-F238E27FC236}">
                <a16:creationId xmlns:a16="http://schemas.microsoft.com/office/drawing/2014/main" id="{163FC30C-A400-499C-ACBB-0F75F85050FF}"/>
              </a:ext>
            </a:extLst>
          </p:cNvPr>
          <p:cNvSpPr txBox="1"/>
          <p:nvPr/>
        </p:nvSpPr>
        <p:spPr>
          <a:xfrm>
            <a:off x="595365" y="3328643"/>
            <a:ext cx="1859508" cy="276999"/>
          </a:xfrm>
          <a:prstGeom prst="rect">
            <a:avLst/>
          </a:prstGeom>
          <a:noFill/>
        </p:spPr>
        <p:txBody>
          <a:bodyPr wrap="square" rtlCol="0">
            <a:spAutoFit/>
          </a:bodyPr>
          <a:lstStyle/>
          <a:p>
            <a:r>
              <a:rPr lang="ja-JP" altLang="en-US" sz="1200" dirty="0"/>
              <a:t>○○○○</a:t>
            </a:r>
            <a:endParaRPr kumimoji="1" lang="ja-JP" altLang="en-US" sz="1200" dirty="0"/>
          </a:p>
        </p:txBody>
      </p:sp>
      <p:sp>
        <p:nvSpPr>
          <p:cNvPr id="33" name="テキスト ボックス 32">
            <a:extLst>
              <a:ext uri="{FF2B5EF4-FFF2-40B4-BE49-F238E27FC236}">
                <a16:creationId xmlns:a16="http://schemas.microsoft.com/office/drawing/2014/main" id="{9509ED0E-E2C3-A419-5B11-3E879733A521}"/>
              </a:ext>
            </a:extLst>
          </p:cNvPr>
          <p:cNvSpPr txBox="1"/>
          <p:nvPr/>
        </p:nvSpPr>
        <p:spPr>
          <a:xfrm>
            <a:off x="595365" y="5103572"/>
            <a:ext cx="1859508" cy="276999"/>
          </a:xfrm>
          <a:prstGeom prst="rect">
            <a:avLst/>
          </a:prstGeom>
          <a:noFill/>
        </p:spPr>
        <p:txBody>
          <a:bodyPr wrap="square" rtlCol="0">
            <a:spAutoFit/>
          </a:bodyPr>
          <a:lstStyle/>
          <a:p>
            <a:r>
              <a:rPr kumimoji="1" lang="ja-JP" altLang="en-US" sz="1200" dirty="0"/>
              <a:t>○○○○</a:t>
            </a:r>
          </a:p>
        </p:txBody>
      </p:sp>
      <p:sp>
        <p:nvSpPr>
          <p:cNvPr id="34" name="テキスト ボックス 33">
            <a:extLst>
              <a:ext uri="{FF2B5EF4-FFF2-40B4-BE49-F238E27FC236}">
                <a16:creationId xmlns:a16="http://schemas.microsoft.com/office/drawing/2014/main" id="{1259F39B-C33B-F3A5-9F03-45F0B43EED76}"/>
              </a:ext>
            </a:extLst>
          </p:cNvPr>
          <p:cNvSpPr txBox="1"/>
          <p:nvPr/>
        </p:nvSpPr>
        <p:spPr>
          <a:xfrm>
            <a:off x="4091321" y="4932715"/>
            <a:ext cx="1859508" cy="276999"/>
          </a:xfrm>
          <a:prstGeom prst="rect">
            <a:avLst/>
          </a:prstGeom>
          <a:noFill/>
        </p:spPr>
        <p:txBody>
          <a:bodyPr wrap="square" rtlCol="0">
            <a:spAutoFit/>
          </a:bodyPr>
          <a:lstStyle/>
          <a:p>
            <a:r>
              <a:rPr lang="ja-JP" altLang="en-US" sz="1200" dirty="0"/>
              <a:t>○○○○</a:t>
            </a:r>
            <a:endParaRPr kumimoji="1" lang="ja-JP" altLang="en-US" sz="1200" dirty="0"/>
          </a:p>
        </p:txBody>
      </p:sp>
      <p:sp>
        <p:nvSpPr>
          <p:cNvPr id="35" name="テキスト ボックス 34">
            <a:extLst>
              <a:ext uri="{FF2B5EF4-FFF2-40B4-BE49-F238E27FC236}">
                <a16:creationId xmlns:a16="http://schemas.microsoft.com/office/drawing/2014/main" id="{CE840C6A-31B3-8C9F-24AA-388FDA71B27B}"/>
              </a:ext>
            </a:extLst>
          </p:cNvPr>
          <p:cNvSpPr txBox="1"/>
          <p:nvPr/>
        </p:nvSpPr>
        <p:spPr>
          <a:xfrm>
            <a:off x="595365" y="1470252"/>
            <a:ext cx="1859508" cy="276999"/>
          </a:xfrm>
          <a:prstGeom prst="rect">
            <a:avLst/>
          </a:prstGeom>
          <a:noFill/>
        </p:spPr>
        <p:txBody>
          <a:bodyPr wrap="square" rtlCol="0">
            <a:spAutoFit/>
          </a:bodyPr>
          <a:lstStyle/>
          <a:p>
            <a:r>
              <a:rPr lang="ja-JP" altLang="en-US" sz="1200" dirty="0"/>
              <a:t>○○○○</a:t>
            </a:r>
            <a:endParaRPr kumimoji="1" lang="ja-JP" altLang="en-US" sz="1200" dirty="0"/>
          </a:p>
        </p:txBody>
      </p:sp>
      <p:sp>
        <p:nvSpPr>
          <p:cNvPr id="36" name="テキスト ボックス 35">
            <a:extLst>
              <a:ext uri="{FF2B5EF4-FFF2-40B4-BE49-F238E27FC236}">
                <a16:creationId xmlns:a16="http://schemas.microsoft.com/office/drawing/2014/main" id="{B401547B-89EB-DD40-74AE-08C06F9D0E56}"/>
              </a:ext>
            </a:extLst>
          </p:cNvPr>
          <p:cNvSpPr txBox="1"/>
          <p:nvPr/>
        </p:nvSpPr>
        <p:spPr>
          <a:xfrm>
            <a:off x="4091321" y="1354881"/>
            <a:ext cx="1859508" cy="276999"/>
          </a:xfrm>
          <a:prstGeom prst="rect">
            <a:avLst/>
          </a:prstGeom>
          <a:noFill/>
        </p:spPr>
        <p:txBody>
          <a:bodyPr wrap="square" rtlCol="0">
            <a:spAutoFit/>
          </a:bodyPr>
          <a:lstStyle/>
          <a:p>
            <a:r>
              <a:rPr lang="ja-JP" altLang="en-US" sz="1200" dirty="0"/>
              <a:t>○○○○</a:t>
            </a:r>
            <a:endParaRPr kumimoji="1" lang="ja-JP" altLang="en-US" sz="1200" dirty="0"/>
          </a:p>
        </p:txBody>
      </p:sp>
    </p:spTree>
    <p:extLst>
      <p:ext uri="{BB962C8B-B14F-4D97-AF65-F5344CB8AC3E}">
        <p14:creationId xmlns:p14="http://schemas.microsoft.com/office/powerpoint/2010/main" val="1540502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lnSpcReduction="10000"/>
          </a:bodyPr>
          <a:lstStyle/>
          <a:p>
            <a:r>
              <a:rPr lang="ja-JP" altLang="en-US" dirty="0"/>
              <a:t>ひらけ！ミュージアム実行委員会の取組</a:t>
            </a:r>
            <a:endParaRPr lang="en-US" altLang="ja-JP" dirty="0"/>
          </a:p>
          <a:p>
            <a:r>
              <a:rPr lang="ja-JP" altLang="en-US" dirty="0"/>
              <a:t>（令和○年度 </a:t>
            </a:r>
            <a:r>
              <a:rPr lang="en-US" altLang="ja-JP" dirty="0"/>
              <a:t>Innovate MUSEUM</a:t>
            </a:r>
            <a:r>
              <a:rPr lang="ja-JP" altLang="en-US" dirty="0"/>
              <a:t>事業）</a:t>
            </a:r>
          </a:p>
        </p:txBody>
      </p:sp>
      <p:sp>
        <p:nvSpPr>
          <p:cNvPr id="7" name="正方形/長方形 6">
            <a:extLst>
              <a:ext uri="{FF2B5EF4-FFF2-40B4-BE49-F238E27FC236}">
                <a16:creationId xmlns:a16="http://schemas.microsoft.com/office/drawing/2014/main" id="{2C0D546F-D6A8-4C36-A6BD-2B410C3BAAC4}"/>
              </a:ext>
            </a:extLst>
          </p:cNvPr>
          <p:cNvSpPr/>
          <p:nvPr/>
        </p:nvSpPr>
        <p:spPr>
          <a:xfrm>
            <a:off x="551499" y="3340103"/>
            <a:ext cx="8454652" cy="12462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27818" tIns="287591" rIns="3195456" bIns="127818" rtlCol="0" anchor="t" anchorCtr="0">
            <a:noAutofit/>
          </a:bodyPr>
          <a:lstStyle/>
          <a:p>
            <a:pPr defTabSz="405375">
              <a:buClr>
                <a:srgbClr val="E4312B"/>
              </a:buClr>
              <a:defRPr/>
            </a:pPr>
            <a:r>
              <a:rPr lang="ja-JP" altLang="en-US" sz="932" dirty="0">
                <a:solidFill>
                  <a:srgbClr val="000000"/>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C7D32876-432C-49BB-B59C-2FD2FC5F198E}"/>
              </a:ext>
            </a:extLst>
          </p:cNvPr>
          <p:cNvSpPr/>
          <p:nvPr/>
        </p:nvSpPr>
        <p:spPr>
          <a:xfrm>
            <a:off x="533342" y="315287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事業概要及び目的</a:t>
            </a:r>
          </a:p>
        </p:txBody>
      </p:sp>
      <p:sp>
        <p:nvSpPr>
          <p:cNvPr id="54" name="正方形/長方形 53">
            <a:extLst>
              <a:ext uri="{FF2B5EF4-FFF2-40B4-BE49-F238E27FC236}">
                <a16:creationId xmlns:a16="http://schemas.microsoft.com/office/drawing/2014/main" id="{275379F1-C96B-AD1A-FB9F-B225E887EE19}"/>
              </a:ext>
            </a:extLst>
          </p:cNvPr>
          <p:cNvSpPr/>
          <p:nvPr/>
        </p:nvSpPr>
        <p:spPr>
          <a:xfrm>
            <a:off x="1446588" y="3186103"/>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3E5B45B3-E9F8-2A65-98CB-631E22025008}"/>
              </a:ext>
            </a:extLst>
          </p:cNvPr>
          <p:cNvSpPr txBox="1"/>
          <p:nvPr/>
        </p:nvSpPr>
        <p:spPr>
          <a:xfrm>
            <a:off x="593910" y="3475238"/>
            <a:ext cx="8735941" cy="830997"/>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本事業では、ひらく市民が地域の様々な課題を発見・認識し、その解決に取り組むことを、社会教育・社会参画の視点から支援する。ひらく市民ミュージアムを中核とした社会教育施設連携と、社会教育士の連携、市民サークルの活動により、課題解決を通して、ミュージアムが有する地域文化資源と機能を理解し、地域への愛着やシビックプライドを醸成するとともに、多世代にわたるコミュニティの活性化を達成する。</a:t>
            </a:r>
          </a:p>
        </p:txBody>
      </p:sp>
      <p:sp>
        <p:nvSpPr>
          <p:cNvPr id="4" name="正方形/長方形 3">
            <a:extLst>
              <a:ext uri="{FF2B5EF4-FFF2-40B4-BE49-F238E27FC236}">
                <a16:creationId xmlns:a16="http://schemas.microsoft.com/office/drawing/2014/main" id="{331BF951-1125-06BB-EB4B-496AA2AD7E3B}"/>
              </a:ext>
            </a:extLst>
          </p:cNvPr>
          <p:cNvSpPr/>
          <p:nvPr/>
        </p:nvSpPr>
        <p:spPr>
          <a:xfrm>
            <a:off x="533342" y="929421"/>
            <a:ext cx="507856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事業名及び中核館</a:t>
            </a:r>
          </a:p>
        </p:txBody>
      </p:sp>
      <p:sp>
        <p:nvSpPr>
          <p:cNvPr id="6" name="テキスト ボックス 5">
            <a:extLst>
              <a:ext uri="{FF2B5EF4-FFF2-40B4-BE49-F238E27FC236}">
                <a16:creationId xmlns:a16="http://schemas.microsoft.com/office/drawing/2014/main" id="{4F583FAD-04E8-8562-7765-2D10AF7B6829}"/>
              </a:ext>
            </a:extLst>
          </p:cNvPr>
          <p:cNvSpPr txBox="1"/>
          <p:nvPr/>
        </p:nvSpPr>
        <p:spPr>
          <a:xfrm>
            <a:off x="593909" y="1257103"/>
            <a:ext cx="5240591"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市民のための博物館実現事業（中核館：ひらく市民ミュージアム）</a:t>
            </a:r>
          </a:p>
        </p:txBody>
      </p:sp>
      <p:sp>
        <p:nvSpPr>
          <p:cNvPr id="8" name="テキスト ボックス 7">
            <a:extLst>
              <a:ext uri="{FF2B5EF4-FFF2-40B4-BE49-F238E27FC236}">
                <a16:creationId xmlns:a16="http://schemas.microsoft.com/office/drawing/2014/main" id="{2C984BE7-1632-48CB-DB57-1BC8F326F389}"/>
              </a:ext>
            </a:extLst>
          </p:cNvPr>
          <p:cNvSpPr txBox="1"/>
          <p:nvPr/>
        </p:nvSpPr>
        <p:spPr>
          <a:xfrm>
            <a:off x="596319" y="1927489"/>
            <a:ext cx="7818538"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交付要望額：５</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０００</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０００円（地域課題</a:t>
            </a:r>
            <a:r>
              <a:rPr lang="zh-TW" altLang="en-US" sz="1200" dirty="0">
                <a:latin typeface="メイリオ" panose="020B0604030504040204" pitchFamily="50" charset="-128"/>
                <a:ea typeface="メイリオ" panose="020B0604030504040204" pitchFamily="50" charset="-128"/>
              </a:rPr>
              <a:t>支援事業</a:t>
            </a:r>
            <a:r>
              <a:rPr lang="ja-JP" altLang="en-US" sz="1200" dirty="0">
                <a:latin typeface="メイリオ" panose="020B0604030504040204" pitchFamily="50" charset="-128"/>
                <a:ea typeface="メイリオ" panose="020B0604030504040204" pitchFamily="50" charset="-128"/>
              </a:rPr>
              <a:t>）</a:t>
            </a:r>
          </a:p>
        </p:txBody>
      </p:sp>
      <p:sp>
        <p:nvSpPr>
          <p:cNvPr id="10" name="正方形/長方形 9">
            <a:extLst>
              <a:ext uri="{FF2B5EF4-FFF2-40B4-BE49-F238E27FC236}">
                <a16:creationId xmlns:a16="http://schemas.microsoft.com/office/drawing/2014/main" id="{A277D45A-1195-CEC2-F2B8-2A66268647B1}"/>
              </a:ext>
            </a:extLst>
          </p:cNvPr>
          <p:cNvSpPr/>
          <p:nvPr/>
        </p:nvSpPr>
        <p:spPr>
          <a:xfrm>
            <a:off x="533342" y="1589321"/>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交付要望額</a:t>
            </a:r>
          </a:p>
        </p:txBody>
      </p:sp>
      <p:sp>
        <p:nvSpPr>
          <p:cNvPr id="13" name="正方形/長方形 12">
            <a:extLst>
              <a:ext uri="{FF2B5EF4-FFF2-40B4-BE49-F238E27FC236}">
                <a16:creationId xmlns:a16="http://schemas.microsoft.com/office/drawing/2014/main" id="{C278056B-40F5-8E0C-72D8-C5063A94324B}"/>
              </a:ext>
            </a:extLst>
          </p:cNvPr>
          <p:cNvSpPr/>
          <p:nvPr/>
        </p:nvSpPr>
        <p:spPr>
          <a:xfrm>
            <a:off x="533342" y="2349214"/>
            <a:ext cx="5015286" cy="197639"/>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主な連携先</a:t>
            </a:r>
          </a:p>
        </p:txBody>
      </p:sp>
      <p:sp>
        <p:nvSpPr>
          <p:cNvPr id="14" name="テキスト ボックス 13">
            <a:extLst>
              <a:ext uri="{FF2B5EF4-FFF2-40B4-BE49-F238E27FC236}">
                <a16:creationId xmlns:a16="http://schemas.microsoft.com/office/drawing/2014/main" id="{EF9D3E48-6735-D292-C129-E01B759EE25B}"/>
              </a:ext>
            </a:extLst>
          </p:cNvPr>
          <p:cNvSpPr txBox="1"/>
          <p:nvPr/>
        </p:nvSpPr>
        <p:spPr>
          <a:xfrm>
            <a:off x="569424" y="2660939"/>
            <a:ext cx="8269775"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市民ライブラリひらく、</a:t>
            </a:r>
            <a:r>
              <a:rPr lang="en-US" altLang="ja-JP" sz="1200" dirty="0">
                <a:latin typeface="Meiryo" panose="020B0604030504040204" pitchFamily="50" charset="-128"/>
                <a:ea typeface="Meiryo" panose="020B0604030504040204" pitchFamily="50" charset="-128"/>
              </a:rPr>
              <a:t>NPO</a:t>
            </a:r>
            <a:r>
              <a:rPr lang="ja-JP" altLang="en-US" sz="1200" dirty="0">
                <a:latin typeface="Meiryo" panose="020B0604030504040204" pitchFamily="50" charset="-128"/>
                <a:ea typeface="Meiryo" panose="020B0604030504040204" pitchFamily="50" charset="-128"/>
              </a:rPr>
              <a:t>ひらく</a:t>
            </a:r>
          </a:p>
        </p:txBody>
      </p:sp>
      <p:sp>
        <p:nvSpPr>
          <p:cNvPr id="25" name="テキスト ボックス 24">
            <a:extLst>
              <a:ext uri="{FF2B5EF4-FFF2-40B4-BE49-F238E27FC236}">
                <a16:creationId xmlns:a16="http://schemas.microsoft.com/office/drawing/2014/main" id="{D5FF2EF1-5B17-4A3E-573B-0B1454189265}"/>
              </a:ext>
            </a:extLst>
          </p:cNvPr>
          <p:cNvSpPr txBox="1"/>
          <p:nvPr/>
        </p:nvSpPr>
        <p:spPr>
          <a:xfrm>
            <a:off x="549085" y="5013703"/>
            <a:ext cx="8735941" cy="646331"/>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ミュージアムオープンデーを定期的に設け、バックヤードを含めた博物館機能と所蔵資料をオープン化する。</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a:t>
            </a:r>
            <a:r>
              <a:rPr lang="en-US" altLang="ja-JP" sz="1200" dirty="0">
                <a:latin typeface="Meiryo" panose="020B0604030504040204" pitchFamily="50" charset="-128"/>
                <a:ea typeface="Meiryo" panose="020B0604030504040204" pitchFamily="50" charset="-128"/>
              </a:rPr>
              <a:t>ML</a:t>
            </a:r>
            <a:r>
              <a:rPr lang="ja-JP" altLang="en-US" sz="1200" dirty="0">
                <a:latin typeface="Meiryo" panose="020B0604030504040204" pitchFamily="50" charset="-128"/>
                <a:ea typeface="Meiryo" panose="020B0604030504040204" pitchFamily="50" charset="-128"/>
              </a:rPr>
              <a:t>のレファレンスを有機的に接続し、市民の総合的学習の基盤を整えるとともに、社会教育士によるコーディネートにより連携と協働の体制を整備することで、自治体レベルの社会教育連携モデルを提示する。</a:t>
            </a:r>
          </a:p>
        </p:txBody>
      </p:sp>
      <p:sp>
        <p:nvSpPr>
          <p:cNvPr id="26" name="正方形/長方形 25">
            <a:extLst>
              <a:ext uri="{FF2B5EF4-FFF2-40B4-BE49-F238E27FC236}">
                <a16:creationId xmlns:a16="http://schemas.microsoft.com/office/drawing/2014/main" id="{FE447DC3-D0D1-36A2-A247-104FA8E96D32}"/>
              </a:ext>
            </a:extLst>
          </p:cNvPr>
          <p:cNvSpPr/>
          <p:nvPr/>
        </p:nvSpPr>
        <p:spPr>
          <a:xfrm>
            <a:off x="542529" y="4684381"/>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事業のモデル性・先進性</a:t>
            </a:r>
          </a:p>
        </p:txBody>
      </p:sp>
      <p:pic>
        <p:nvPicPr>
          <p:cNvPr id="1028" name="Picture 4" descr="オープンキャンパスのイラスト">
            <a:extLst>
              <a:ext uri="{FF2B5EF4-FFF2-40B4-BE49-F238E27FC236}">
                <a16:creationId xmlns:a16="http://schemas.microsoft.com/office/drawing/2014/main" id="{F49110D1-F06D-B334-CAC6-6B5F1EE8B0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9352" b="35472"/>
          <a:stretch/>
        </p:blipFill>
        <p:spPr bwMode="auto">
          <a:xfrm>
            <a:off x="6141375" y="845261"/>
            <a:ext cx="1753130" cy="160124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協力して進む会社員のイラスト">
            <a:extLst>
              <a:ext uri="{FF2B5EF4-FFF2-40B4-BE49-F238E27FC236}">
                <a16:creationId xmlns:a16="http://schemas.microsoft.com/office/drawing/2014/main" id="{CC19EC13-3439-75D4-C200-38C788F26AB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28456" y="1589321"/>
            <a:ext cx="1424673" cy="1424673"/>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D52EF82D-CEB7-E570-FFC9-D3A8BD466CD2}"/>
              </a:ext>
            </a:extLst>
          </p:cNvPr>
          <p:cNvSpPr txBox="1"/>
          <p:nvPr/>
        </p:nvSpPr>
        <p:spPr>
          <a:xfrm>
            <a:off x="7340499" y="134811"/>
            <a:ext cx="1498700"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ja-JP" altLang="en-US" sz="2800" dirty="0">
                <a:solidFill>
                  <a:srgbClr val="FF0000"/>
                </a:solidFill>
              </a:rPr>
              <a:t>記載例</a:t>
            </a:r>
          </a:p>
        </p:txBody>
      </p:sp>
    </p:spTree>
    <p:extLst>
      <p:ext uri="{BB962C8B-B14F-4D97-AF65-F5344CB8AC3E}">
        <p14:creationId xmlns:p14="http://schemas.microsoft.com/office/powerpoint/2010/main" val="545817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矢印: 右 16">
            <a:extLst>
              <a:ext uri="{FF2B5EF4-FFF2-40B4-BE49-F238E27FC236}">
                <a16:creationId xmlns:a16="http://schemas.microsoft.com/office/drawing/2014/main" id="{99DC2A09-EA89-A5AB-5654-50E914D4BC6D}"/>
              </a:ext>
            </a:extLst>
          </p:cNvPr>
          <p:cNvSpPr/>
          <p:nvPr/>
        </p:nvSpPr>
        <p:spPr>
          <a:xfrm>
            <a:off x="2689412" y="4779559"/>
            <a:ext cx="4787153" cy="108707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6" name="矢印: 右 15">
            <a:extLst>
              <a:ext uri="{FF2B5EF4-FFF2-40B4-BE49-F238E27FC236}">
                <a16:creationId xmlns:a16="http://schemas.microsoft.com/office/drawing/2014/main" id="{F65E15FA-4637-F467-0D66-D40CB4AA5A0A}"/>
              </a:ext>
            </a:extLst>
          </p:cNvPr>
          <p:cNvSpPr/>
          <p:nvPr/>
        </p:nvSpPr>
        <p:spPr>
          <a:xfrm>
            <a:off x="2682126" y="1587785"/>
            <a:ext cx="4787153"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5" name="正方形/長方形 14">
            <a:extLst>
              <a:ext uri="{FF2B5EF4-FFF2-40B4-BE49-F238E27FC236}">
                <a16:creationId xmlns:a16="http://schemas.microsoft.com/office/drawing/2014/main" id="{A9CE0BD8-569A-0201-374C-CA6B533AC084}"/>
              </a:ext>
            </a:extLst>
          </p:cNvPr>
          <p:cNvSpPr/>
          <p:nvPr/>
        </p:nvSpPr>
        <p:spPr>
          <a:xfrm>
            <a:off x="549085" y="140190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2" name="矢印: 右 21">
            <a:extLst>
              <a:ext uri="{FF2B5EF4-FFF2-40B4-BE49-F238E27FC236}">
                <a16:creationId xmlns:a16="http://schemas.microsoft.com/office/drawing/2014/main" id="{44832A35-2D8C-B0BD-B3C0-46FB23F7E22B}"/>
              </a:ext>
            </a:extLst>
          </p:cNvPr>
          <p:cNvSpPr/>
          <p:nvPr/>
        </p:nvSpPr>
        <p:spPr>
          <a:xfrm>
            <a:off x="2689412" y="3182472"/>
            <a:ext cx="4787153"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a:bodyPr>
          <a:lstStyle/>
          <a:p>
            <a:r>
              <a:rPr lang="ja-JP" altLang="en-US" dirty="0"/>
              <a:t>（仮称）ひらけ！ミュージアム実行委員会の取組（ロジックモデル）</a:t>
            </a:r>
          </a:p>
        </p:txBody>
      </p:sp>
      <p:sp>
        <p:nvSpPr>
          <p:cNvPr id="3" name="正方形/長方形 2">
            <a:extLst>
              <a:ext uri="{FF2B5EF4-FFF2-40B4-BE49-F238E27FC236}">
                <a16:creationId xmlns:a16="http://schemas.microsoft.com/office/drawing/2014/main" id="{1CDED35A-9702-A329-CF64-F9CBF597C472}"/>
              </a:ext>
            </a:extLst>
          </p:cNvPr>
          <p:cNvSpPr/>
          <p:nvPr/>
        </p:nvSpPr>
        <p:spPr>
          <a:xfrm>
            <a:off x="3978367" y="1401905"/>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9B887890-4878-8EB2-3F3F-FD1709072A72}"/>
              </a:ext>
            </a:extLst>
          </p:cNvPr>
          <p:cNvSpPr txBox="1"/>
          <p:nvPr/>
        </p:nvSpPr>
        <p:spPr>
          <a:xfrm>
            <a:off x="4225525" y="1214495"/>
            <a:ext cx="1567656" cy="276999"/>
          </a:xfrm>
          <a:prstGeom prst="rect">
            <a:avLst/>
          </a:prstGeom>
          <a:solidFill>
            <a:srgbClr val="FFC000"/>
          </a:solidFill>
        </p:spPr>
        <p:txBody>
          <a:bodyPr wrap="square" rtlCol="0">
            <a:spAutoFit/>
          </a:bodyPr>
          <a:lstStyle/>
          <a:p>
            <a:pPr algn="ctr"/>
            <a:r>
              <a:rPr kumimoji="1" lang="ja-JP" altLang="en-US" sz="1200" dirty="0"/>
              <a:t>事業アウトプット１</a:t>
            </a:r>
          </a:p>
        </p:txBody>
      </p:sp>
      <p:sp>
        <p:nvSpPr>
          <p:cNvPr id="9" name="正方形/長方形 8">
            <a:extLst>
              <a:ext uri="{FF2B5EF4-FFF2-40B4-BE49-F238E27FC236}">
                <a16:creationId xmlns:a16="http://schemas.microsoft.com/office/drawing/2014/main" id="{4759A97D-55F3-CB4A-C8EB-735817E9C074}"/>
              </a:ext>
            </a:extLst>
          </p:cNvPr>
          <p:cNvSpPr/>
          <p:nvPr/>
        </p:nvSpPr>
        <p:spPr>
          <a:xfrm>
            <a:off x="7542676" y="1428602"/>
            <a:ext cx="2085417" cy="520465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8A7EA49C-49D1-2E06-1E0A-DDD04E3E58D0}"/>
              </a:ext>
            </a:extLst>
          </p:cNvPr>
          <p:cNvSpPr txBox="1"/>
          <p:nvPr/>
        </p:nvSpPr>
        <p:spPr>
          <a:xfrm>
            <a:off x="7906642" y="1218453"/>
            <a:ext cx="1357484" cy="276999"/>
          </a:xfrm>
          <a:prstGeom prst="rect">
            <a:avLst/>
          </a:prstGeom>
          <a:solidFill>
            <a:srgbClr val="FFC000"/>
          </a:solidFill>
        </p:spPr>
        <p:txBody>
          <a:bodyPr wrap="square" rtlCol="0">
            <a:spAutoFit/>
          </a:bodyPr>
          <a:lstStyle/>
          <a:p>
            <a:pPr algn="ctr"/>
            <a:r>
              <a:rPr kumimoji="1" lang="ja-JP" altLang="en-US" sz="1200" dirty="0"/>
              <a:t>事業アウトカム</a:t>
            </a:r>
          </a:p>
        </p:txBody>
      </p:sp>
      <p:sp>
        <p:nvSpPr>
          <p:cNvPr id="23" name="テキスト ボックス 22">
            <a:extLst>
              <a:ext uri="{FF2B5EF4-FFF2-40B4-BE49-F238E27FC236}">
                <a16:creationId xmlns:a16="http://schemas.microsoft.com/office/drawing/2014/main" id="{E648A19C-4E36-4BF0-E0CA-6FD546CAA2D2}"/>
              </a:ext>
            </a:extLst>
          </p:cNvPr>
          <p:cNvSpPr txBox="1"/>
          <p:nvPr/>
        </p:nvSpPr>
        <p:spPr>
          <a:xfrm>
            <a:off x="2772337" y="3600404"/>
            <a:ext cx="1658471" cy="276999"/>
          </a:xfrm>
          <a:prstGeom prst="rect">
            <a:avLst/>
          </a:prstGeom>
          <a:noFill/>
        </p:spPr>
        <p:txBody>
          <a:bodyPr wrap="square" rtlCol="0">
            <a:spAutoFit/>
          </a:bodyPr>
          <a:lstStyle/>
          <a:p>
            <a:r>
              <a:rPr lang="ja-JP" altLang="en-US" sz="1200" dirty="0"/>
              <a:t>事業の実施</a:t>
            </a:r>
            <a:endParaRPr kumimoji="1" lang="ja-JP" altLang="en-US" sz="1200" dirty="0"/>
          </a:p>
        </p:txBody>
      </p:sp>
      <p:sp>
        <p:nvSpPr>
          <p:cNvPr id="4" name="正方形/長方形 3">
            <a:extLst>
              <a:ext uri="{FF2B5EF4-FFF2-40B4-BE49-F238E27FC236}">
                <a16:creationId xmlns:a16="http://schemas.microsoft.com/office/drawing/2014/main" id="{3E3682E0-2F2B-34B0-1C31-587E6CF3CCDD}"/>
              </a:ext>
            </a:extLst>
          </p:cNvPr>
          <p:cNvSpPr/>
          <p:nvPr/>
        </p:nvSpPr>
        <p:spPr>
          <a:xfrm>
            <a:off x="549085" y="3047268"/>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C005A2A1-A563-6DD0-3116-285D9AEFA647}"/>
              </a:ext>
            </a:extLst>
          </p:cNvPr>
          <p:cNvSpPr/>
          <p:nvPr/>
        </p:nvSpPr>
        <p:spPr>
          <a:xfrm>
            <a:off x="3980045" y="3047268"/>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11C61469-E086-1232-8344-EFB192346B66}"/>
              </a:ext>
            </a:extLst>
          </p:cNvPr>
          <p:cNvSpPr/>
          <p:nvPr/>
        </p:nvSpPr>
        <p:spPr>
          <a:xfrm>
            <a:off x="549085" y="467128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E87AD72E-FD5C-8357-A5D4-DE000726B169}"/>
              </a:ext>
            </a:extLst>
          </p:cNvPr>
          <p:cNvSpPr/>
          <p:nvPr/>
        </p:nvSpPr>
        <p:spPr>
          <a:xfrm>
            <a:off x="3978367" y="4736538"/>
            <a:ext cx="2085416" cy="193086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DFCC5765-6345-99B9-EB13-89D64CD6AA90}"/>
              </a:ext>
            </a:extLst>
          </p:cNvPr>
          <p:cNvSpPr txBox="1"/>
          <p:nvPr/>
        </p:nvSpPr>
        <p:spPr>
          <a:xfrm>
            <a:off x="4225525" y="2893176"/>
            <a:ext cx="1567656" cy="276999"/>
          </a:xfrm>
          <a:prstGeom prst="rect">
            <a:avLst/>
          </a:prstGeom>
          <a:solidFill>
            <a:srgbClr val="FFC000"/>
          </a:solidFill>
        </p:spPr>
        <p:txBody>
          <a:bodyPr wrap="square" rtlCol="0">
            <a:spAutoFit/>
          </a:bodyPr>
          <a:lstStyle/>
          <a:p>
            <a:pPr algn="ctr"/>
            <a:r>
              <a:rPr kumimoji="1" lang="ja-JP" altLang="en-US" sz="1200" dirty="0"/>
              <a:t>事業アウトプット２</a:t>
            </a:r>
          </a:p>
        </p:txBody>
      </p:sp>
      <p:sp>
        <p:nvSpPr>
          <p:cNvPr id="20" name="テキスト ボックス 19">
            <a:extLst>
              <a:ext uri="{FF2B5EF4-FFF2-40B4-BE49-F238E27FC236}">
                <a16:creationId xmlns:a16="http://schemas.microsoft.com/office/drawing/2014/main" id="{E06D6E86-ECE2-E214-000B-7103F3305336}"/>
              </a:ext>
            </a:extLst>
          </p:cNvPr>
          <p:cNvSpPr txBox="1"/>
          <p:nvPr/>
        </p:nvSpPr>
        <p:spPr>
          <a:xfrm>
            <a:off x="4225525" y="4572027"/>
            <a:ext cx="1567656" cy="276999"/>
          </a:xfrm>
          <a:prstGeom prst="rect">
            <a:avLst/>
          </a:prstGeom>
          <a:solidFill>
            <a:srgbClr val="FFC000"/>
          </a:solidFill>
        </p:spPr>
        <p:txBody>
          <a:bodyPr wrap="square" rtlCol="0">
            <a:spAutoFit/>
          </a:bodyPr>
          <a:lstStyle/>
          <a:p>
            <a:pPr algn="ctr"/>
            <a:r>
              <a:rPr kumimoji="1" lang="ja-JP" altLang="en-US" sz="1200" dirty="0"/>
              <a:t>事業アウトプット３</a:t>
            </a:r>
          </a:p>
        </p:txBody>
      </p:sp>
      <p:sp>
        <p:nvSpPr>
          <p:cNvPr id="21" name="テキスト ボックス 20">
            <a:extLst>
              <a:ext uri="{FF2B5EF4-FFF2-40B4-BE49-F238E27FC236}">
                <a16:creationId xmlns:a16="http://schemas.microsoft.com/office/drawing/2014/main" id="{A9D424E9-3019-BA9F-4D62-9A63218FB47C}"/>
              </a:ext>
            </a:extLst>
          </p:cNvPr>
          <p:cNvSpPr txBox="1"/>
          <p:nvPr/>
        </p:nvSpPr>
        <p:spPr>
          <a:xfrm>
            <a:off x="741291" y="1214495"/>
            <a:ext cx="1567656" cy="276999"/>
          </a:xfrm>
          <a:prstGeom prst="rect">
            <a:avLst/>
          </a:prstGeom>
          <a:solidFill>
            <a:srgbClr val="FFC000"/>
          </a:solidFill>
        </p:spPr>
        <p:txBody>
          <a:bodyPr wrap="square" rtlCol="0">
            <a:spAutoFit/>
          </a:bodyPr>
          <a:lstStyle/>
          <a:p>
            <a:pPr algn="ctr"/>
            <a:r>
              <a:rPr kumimoji="1" lang="ja-JP" altLang="en-US" sz="1200" dirty="0"/>
              <a:t>事業の取組１</a:t>
            </a:r>
          </a:p>
        </p:txBody>
      </p:sp>
      <p:sp>
        <p:nvSpPr>
          <p:cNvPr id="24" name="テキスト ボックス 23">
            <a:extLst>
              <a:ext uri="{FF2B5EF4-FFF2-40B4-BE49-F238E27FC236}">
                <a16:creationId xmlns:a16="http://schemas.microsoft.com/office/drawing/2014/main" id="{03E37FCE-E87E-F356-BDE1-67ED4FABDA5F}"/>
              </a:ext>
            </a:extLst>
          </p:cNvPr>
          <p:cNvSpPr txBox="1"/>
          <p:nvPr/>
        </p:nvSpPr>
        <p:spPr>
          <a:xfrm>
            <a:off x="741291" y="2899097"/>
            <a:ext cx="1567656" cy="276999"/>
          </a:xfrm>
          <a:prstGeom prst="rect">
            <a:avLst/>
          </a:prstGeom>
          <a:solidFill>
            <a:srgbClr val="FFC000"/>
          </a:solidFill>
        </p:spPr>
        <p:txBody>
          <a:bodyPr wrap="square" rtlCol="0">
            <a:spAutoFit/>
          </a:bodyPr>
          <a:lstStyle/>
          <a:p>
            <a:pPr algn="ctr"/>
            <a:r>
              <a:rPr kumimoji="1" lang="ja-JP" altLang="en-US" sz="1200" dirty="0"/>
              <a:t>事業の取組２</a:t>
            </a:r>
          </a:p>
        </p:txBody>
      </p:sp>
      <p:sp>
        <p:nvSpPr>
          <p:cNvPr id="25" name="テキスト ボックス 24">
            <a:extLst>
              <a:ext uri="{FF2B5EF4-FFF2-40B4-BE49-F238E27FC236}">
                <a16:creationId xmlns:a16="http://schemas.microsoft.com/office/drawing/2014/main" id="{5EB26DFB-1BBE-D34F-407F-28BE2D04A044}"/>
              </a:ext>
            </a:extLst>
          </p:cNvPr>
          <p:cNvSpPr txBox="1"/>
          <p:nvPr/>
        </p:nvSpPr>
        <p:spPr>
          <a:xfrm>
            <a:off x="741291" y="4532787"/>
            <a:ext cx="1567656" cy="276999"/>
          </a:xfrm>
          <a:prstGeom prst="rect">
            <a:avLst/>
          </a:prstGeom>
          <a:solidFill>
            <a:srgbClr val="FFC000"/>
          </a:solidFill>
        </p:spPr>
        <p:txBody>
          <a:bodyPr wrap="square" rtlCol="0">
            <a:spAutoFit/>
          </a:bodyPr>
          <a:lstStyle/>
          <a:p>
            <a:pPr algn="ctr"/>
            <a:r>
              <a:rPr kumimoji="1" lang="ja-JP" altLang="en-US" sz="1200" dirty="0"/>
              <a:t>事業の取組３</a:t>
            </a:r>
          </a:p>
        </p:txBody>
      </p:sp>
      <p:sp>
        <p:nvSpPr>
          <p:cNvPr id="26" name="テキスト ボックス 25">
            <a:extLst>
              <a:ext uri="{FF2B5EF4-FFF2-40B4-BE49-F238E27FC236}">
                <a16:creationId xmlns:a16="http://schemas.microsoft.com/office/drawing/2014/main" id="{468DA0B9-7A34-3815-3301-67C0BEADC35E}"/>
              </a:ext>
            </a:extLst>
          </p:cNvPr>
          <p:cNvSpPr txBox="1"/>
          <p:nvPr/>
        </p:nvSpPr>
        <p:spPr>
          <a:xfrm>
            <a:off x="7650252" y="1709852"/>
            <a:ext cx="1859508" cy="4154984"/>
          </a:xfrm>
          <a:prstGeom prst="rect">
            <a:avLst/>
          </a:prstGeom>
          <a:noFill/>
        </p:spPr>
        <p:txBody>
          <a:bodyPr wrap="square" rtlCol="0">
            <a:spAutoFit/>
          </a:bodyPr>
          <a:lstStyle/>
          <a:p>
            <a:r>
              <a:rPr kumimoji="1" lang="ja-JP" altLang="en-US" sz="1200" dirty="0"/>
              <a:t>市民が博物館を気軽に利用</a:t>
            </a:r>
            <a:r>
              <a:rPr lang="ja-JP" altLang="en-US" sz="1200" dirty="0"/>
              <a:t>でき</a:t>
            </a:r>
            <a:r>
              <a:rPr kumimoji="1" lang="ja-JP" altLang="en-US" sz="1200" dirty="0"/>
              <a:t>るようになる。</a:t>
            </a:r>
            <a:endParaRPr kumimoji="1" lang="en-US" altLang="ja-JP" sz="1200" dirty="0"/>
          </a:p>
          <a:p>
            <a:endParaRPr lang="en-US" altLang="ja-JP" sz="1200" dirty="0"/>
          </a:p>
          <a:p>
            <a:r>
              <a:rPr lang="ja-JP" altLang="en-US" sz="1200" dirty="0"/>
              <a:t>市民が</a:t>
            </a:r>
            <a:r>
              <a:rPr kumimoji="1" lang="ja-JP" altLang="en-US" sz="1200" dirty="0"/>
              <a:t>地域の課題を認識し、その解決のために主体的に博物館の機能を活用するようになる。</a:t>
            </a:r>
            <a:endParaRPr kumimoji="1" lang="en-US" altLang="ja-JP" sz="1200" dirty="0"/>
          </a:p>
          <a:p>
            <a:endParaRPr lang="en-US" altLang="ja-JP" sz="1200" dirty="0"/>
          </a:p>
          <a:p>
            <a:r>
              <a:rPr lang="ja-JP" altLang="en-US" sz="1200" dirty="0"/>
              <a:t>課題解決により地域への愛着やシビックプライドが高まる。</a:t>
            </a:r>
            <a:endParaRPr lang="en-US" altLang="ja-JP" sz="1200" dirty="0"/>
          </a:p>
          <a:p>
            <a:r>
              <a:rPr lang="ja-JP" altLang="en-US" sz="1200" dirty="0"/>
              <a:t>自己実現の場として多様な人材が博物館活動に参加する。</a:t>
            </a:r>
            <a:endParaRPr lang="en-US" altLang="ja-JP" sz="1200" dirty="0"/>
          </a:p>
          <a:p>
            <a:r>
              <a:rPr lang="ja-JP" altLang="en-US" sz="1200" dirty="0"/>
              <a:t>社会参画を通してコミュニティが活性化する。</a:t>
            </a:r>
            <a:endParaRPr lang="en-US" altLang="ja-JP" sz="1200" dirty="0"/>
          </a:p>
          <a:p>
            <a:endParaRPr lang="en-US" altLang="ja-JP" sz="1200" dirty="0"/>
          </a:p>
          <a:p>
            <a:r>
              <a:rPr lang="ja-JP" altLang="en-US" sz="1200" dirty="0"/>
              <a:t>市民の学習や探求活動の場としての博物館が、地域の暮らしに欠かせないものとして市民に親しまれながら発展する。</a:t>
            </a:r>
            <a:endParaRPr kumimoji="1" lang="ja-JP" altLang="en-US" sz="1200" dirty="0"/>
          </a:p>
        </p:txBody>
      </p:sp>
      <p:sp>
        <p:nvSpPr>
          <p:cNvPr id="29" name="テキスト ボックス 28">
            <a:extLst>
              <a:ext uri="{FF2B5EF4-FFF2-40B4-BE49-F238E27FC236}">
                <a16:creationId xmlns:a16="http://schemas.microsoft.com/office/drawing/2014/main" id="{568BEAE1-AC35-330A-B6E4-FE370A67F5AB}"/>
              </a:ext>
            </a:extLst>
          </p:cNvPr>
          <p:cNvSpPr txBox="1"/>
          <p:nvPr/>
        </p:nvSpPr>
        <p:spPr>
          <a:xfrm>
            <a:off x="4091321" y="3229241"/>
            <a:ext cx="1859508" cy="1015663"/>
          </a:xfrm>
          <a:prstGeom prst="rect">
            <a:avLst/>
          </a:prstGeom>
          <a:noFill/>
        </p:spPr>
        <p:txBody>
          <a:bodyPr wrap="square" rtlCol="0">
            <a:spAutoFit/>
          </a:bodyPr>
          <a:lstStyle/>
          <a:p>
            <a:r>
              <a:rPr kumimoji="1" lang="ja-JP" altLang="en-US" sz="1200" dirty="0"/>
              <a:t>座談会の開催：</a:t>
            </a:r>
            <a:r>
              <a:rPr kumimoji="1" lang="en-US" altLang="ja-JP" sz="1200" dirty="0"/>
              <a:t>3</a:t>
            </a:r>
            <a:r>
              <a:rPr kumimoji="1" lang="ja-JP" altLang="en-US" sz="1200" dirty="0"/>
              <a:t>回</a:t>
            </a:r>
            <a:endParaRPr kumimoji="1" lang="en-US" altLang="ja-JP" sz="1200" dirty="0"/>
          </a:p>
          <a:p>
            <a:r>
              <a:rPr kumimoji="1" lang="ja-JP" altLang="en-US" sz="1200" dirty="0"/>
              <a:t>座談会への参加者：</a:t>
            </a:r>
            <a:r>
              <a:rPr kumimoji="1" lang="en-US" altLang="ja-JP" sz="1200" dirty="0"/>
              <a:t>40</a:t>
            </a:r>
            <a:r>
              <a:rPr kumimoji="1" lang="ja-JP" altLang="en-US" sz="1200" dirty="0"/>
              <a:t>名</a:t>
            </a:r>
            <a:endParaRPr kumimoji="1" lang="en-US" altLang="ja-JP" sz="1200" dirty="0"/>
          </a:p>
          <a:p>
            <a:r>
              <a:rPr kumimoji="1" lang="ja-JP" altLang="en-US" sz="1200" dirty="0"/>
              <a:t>収集された課題数</a:t>
            </a:r>
            <a:r>
              <a:rPr lang="ja-JP" altLang="en-US" sz="1200" dirty="0"/>
              <a:t>：</a:t>
            </a:r>
            <a:r>
              <a:rPr lang="en-US" altLang="ja-JP" sz="1200" dirty="0"/>
              <a:t>20</a:t>
            </a:r>
            <a:r>
              <a:rPr lang="ja-JP" altLang="en-US" sz="1200" dirty="0"/>
              <a:t>件</a:t>
            </a:r>
            <a:endParaRPr lang="en-US" altLang="ja-JP" sz="1200" dirty="0"/>
          </a:p>
          <a:p>
            <a:r>
              <a:rPr lang="ja-JP" altLang="en-US" sz="1200" dirty="0"/>
              <a:t>メディアでの報道：</a:t>
            </a:r>
            <a:r>
              <a:rPr lang="en-US" altLang="ja-JP" sz="1200" dirty="0"/>
              <a:t>5</a:t>
            </a:r>
            <a:r>
              <a:rPr lang="ja-JP" altLang="en-US" sz="1200" dirty="0"/>
              <a:t>件</a:t>
            </a:r>
            <a:endParaRPr lang="en-US" altLang="ja-JP" sz="1200" dirty="0"/>
          </a:p>
          <a:p>
            <a:r>
              <a:rPr lang="ja-JP" altLang="en-US" sz="1200" dirty="0"/>
              <a:t>座談会記録集の刊行</a:t>
            </a:r>
            <a:endParaRPr lang="en-US" altLang="ja-JP" sz="1200" dirty="0"/>
          </a:p>
        </p:txBody>
      </p:sp>
      <p:sp>
        <p:nvSpPr>
          <p:cNvPr id="30" name="テキスト ボックス 29">
            <a:extLst>
              <a:ext uri="{FF2B5EF4-FFF2-40B4-BE49-F238E27FC236}">
                <a16:creationId xmlns:a16="http://schemas.microsoft.com/office/drawing/2014/main" id="{163FC30C-A400-499C-ACBB-0F75F85050FF}"/>
              </a:ext>
            </a:extLst>
          </p:cNvPr>
          <p:cNvSpPr txBox="1"/>
          <p:nvPr/>
        </p:nvSpPr>
        <p:spPr>
          <a:xfrm>
            <a:off x="595365" y="3265889"/>
            <a:ext cx="1859508" cy="646331"/>
          </a:xfrm>
          <a:prstGeom prst="rect">
            <a:avLst/>
          </a:prstGeom>
          <a:noFill/>
        </p:spPr>
        <p:txBody>
          <a:bodyPr wrap="square" rtlCol="0">
            <a:spAutoFit/>
          </a:bodyPr>
          <a:lstStyle/>
          <a:p>
            <a:r>
              <a:rPr kumimoji="1" lang="ja-JP" altLang="en-US" sz="1200" dirty="0"/>
              <a:t>地域が抱える課題についての聞き取り調査及び座談会を開催する</a:t>
            </a:r>
          </a:p>
        </p:txBody>
      </p:sp>
      <p:sp>
        <p:nvSpPr>
          <p:cNvPr id="33" name="テキスト ボックス 32">
            <a:extLst>
              <a:ext uri="{FF2B5EF4-FFF2-40B4-BE49-F238E27FC236}">
                <a16:creationId xmlns:a16="http://schemas.microsoft.com/office/drawing/2014/main" id="{9509ED0E-E2C3-A419-5B11-3E879733A521}"/>
              </a:ext>
            </a:extLst>
          </p:cNvPr>
          <p:cNvSpPr txBox="1"/>
          <p:nvPr/>
        </p:nvSpPr>
        <p:spPr>
          <a:xfrm>
            <a:off x="595365" y="4879452"/>
            <a:ext cx="1859508" cy="646331"/>
          </a:xfrm>
          <a:prstGeom prst="rect">
            <a:avLst/>
          </a:prstGeom>
          <a:noFill/>
        </p:spPr>
        <p:txBody>
          <a:bodyPr wrap="square" rtlCol="0">
            <a:spAutoFit/>
          </a:bodyPr>
          <a:lstStyle/>
          <a:p>
            <a:r>
              <a:rPr lang="ja-JP" altLang="en-US" sz="1200" dirty="0"/>
              <a:t>社会教育</a:t>
            </a:r>
            <a:r>
              <a:rPr kumimoji="1" lang="ja-JP" altLang="en-US" sz="1200" dirty="0"/>
              <a:t>連携と市民参加の調査研究サークルの立ち上げ</a:t>
            </a:r>
          </a:p>
        </p:txBody>
      </p:sp>
      <p:sp>
        <p:nvSpPr>
          <p:cNvPr id="34" name="テキスト ボックス 33">
            <a:extLst>
              <a:ext uri="{FF2B5EF4-FFF2-40B4-BE49-F238E27FC236}">
                <a16:creationId xmlns:a16="http://schemas.microsoft.com/office/drawing/2014/main" id="{1259F39B-C33B-F3A5-9F03-45F0B43EED76}"/>
              </a:ext>
            </a:extLst>
          </p:cNvPr>
          <p:cNvSpPr txBox="1"/>
          <p:nvPr/>
        </p:nvSpPr>
        <p:spPr>
          <a:xfrm>
            <a:off x="4091321" y="4878926"/>
            <a:ext cx="1859508" cy="1754326"/>
          </a:xfrm>
          <a:prstGeom prst="rect">
            <a:avLst/>
          </a:prstGeom>
          <a:noFill/>
        </p:spPr>
        <p:txBody>
          <a:bodyPr wrap="square" rtlCol="0">
            <a:spAutoFit/>
          </a:bodyPr>
          <a:lstStyle/>
          <a:p>
            <a:r>
              <a:rPr kumimoji="1" lang="ja-JP" altLang="en-US" sz="1200" dirty="0"/>
              <a:t>図書館とのレファレンス連携：</a:t>
            </a:r>
            <a:r>
              <a:rPr kumimoji="1" lang="en-US" altLang="ja-JP" sz="1200" dirty="0"/>
              <a:t>60</a:t>
            </a:r>
            <a:r>
              <a:rPr kumimoji="1" lang="ja-JP" altLang="en-US" sz="1200" dirty="0"/>
              <a:t>件</a:t>
            </a:r>
            <a:endParaRPr kumimoji="1" lang="en-US" altLang="ja-JP" sz="1200" dirty="0"/>
          </a:p>
          <a:p>
            <a:r>
              <a:rPr lang="ja-JP" altLang="en-US" sz="1200" dirty="0"/>
              <a:t>社会教育士のサークル参加：</a:t>
            </a:r>
            <a:r>
              <a:rPr lang="en-US" altLang="ja-JP" sz="1200" dirty="0"/>
              <a:t>15</a:t>
            </a:r>
            <a:r>
              <a:rPr lang="ja-JP" altLang="en-US" sz="1200" dirty="0"/>
              <a:t>日</a:t>
            </a:r>
            <a:endParaRPr kumimoji="1" lang="en-US" altLang="ja-JP" sz="1200" dirty="0"/>
          </a:p>
          <a:p>
            <a:r>
              <a:rPr kumimoji="1" lang="ja-JP" altLang="en-US" sz="1200" dirty="0"/>
              <a:t>サークル参加者：</a:t>
            </a:r>
            <a:r>
              <a:rPr kumimoji="1" lang="en-US" altLang="ja-JP" sz="1200" dirty="0"/>
              <a:t>60</a:t>
            </a:r>
            <a:r>
              <a:rPr kumimoji="1" lang="ja-JP" altLang="en-US" sz="1200" dirty="0"/>
              <a:t>名</a:t>
            </a:r>
            <a:endParaRPr kumimoji="1" lang="en-US" altLang="ja-JP" sz="1200" dirty="0"/>
          </a:p>
          <a:p>
            <a:r>
              <a:rPr lang="ja-JP" altLang="en-US" sz="1200" dirty="0"/>
              <a:t>年間開催日数：</a:t>
            </a:r>
            <a:r>
              <a:rPr lang="en-US" altLang="ja-JP" sz="1200" dirty="0"/>
              <a:t>25</a:t>
            </a:r>
            <a:r>
              <a:rPr lang="ja-JP" altLang="en-US" sz="1200" dirty="0"/>
              <a:t>日</a:t>
            </a:r>
            <a:endParaRPr lang="en-US" altLang="ja-JP" sz="1200" dirty="0"/>
          </a:p>
          <a:p>
            <a:r>
              <a:rPr kumimoji="1" lang="ja-JP" altLang="en-US" sz="1200" dirty="0"/>
              <a:t>研究発表会の開催：</a:t>
            </a:r>
            <a:r>
              <a:rPr kumimoji="1" lang="en-US" altLang="ja-JP" sz="1200" dirty="0"/>
              <a:t>2</a:t>
            </a:r>
            <a:r>
              <a:rPr kumimoji="1" lang="ja-JP" altLang="en-US" sz="1200" dirty="0"/>
              <a:t>回</a:t>
            </a:r>
            <a:endParaRPr kumimoji="1" lang="en-US" altLang="ja-JP" sz="1200" dirty="0"/>
          </a:p>
          <a:p>
            <a:r>
              <a:rPr lang="ja-JP" altLang="en-US" sz="1200" dirty="0"/>
              <a:t>研究成果の展示：</a:t>
            </a:r>
            <a:r>
              <a:rPr lang="en-US" altLang="ja-JP" sz="1200" dirty="0"/>
              <a:t>1</a:t>
            </a:r>
            <a:r>
              <a:rPr lang="ja-JP" altLang="en-US" sz="1200" dirty="0"/>
              <a:t>回</a:t>
            </a:r>
            <a:endParaRPr lang="en-US" altLang="ja-JP" sz="1200" dirty="0"/>
          </a:p>
          <a:p>
            <a:r>
              <a:rPr kumimoji="1" lang="ja-JP" altLang="en-US" sz="1200" dirty="0"/>
              <a:t>研究報告の刊行：</a:t>
            </a:r>
            <a:r>
              <a:rPr kumimoji="1" lang="en-US" altLang="ja-JP" sz="1200" dirty="0"/>
              <a:t>2</a:t>
            </a:r>
            <a:r>
              <a:rPr kumimoji="1" lang="ja-JP" altLang="en-US" sz="1200" dirty="0"/>
              <a:t>冊</a:t>
            </a:r>
          </a:p>
        </p:txBody>
      </p:sp>
      <p:sp>
        <p:nvSpPr>
          <p:cNvPr id="35" name="テキスト ボックス 34">
            <a:extLst>
              <a:ext uri="{FF2B5EF4-FFF2-40B4-BE49-F238E27FC236}">
                <a16:creationId xmlns:a16="http://schemas.microsoft.com/office/drawing/2014/main" id="{CE840C6A-31B3-8C9F-24AA-388FDA71B27B}"/>
              </a:ext>
            </a:extLst>
          </p:cNvPr>
          <p:cNvSpPr txBox="1"/>
          <p:nvPr/>
        </p:nvSpPr>
        <p:spPr>
          <a:xfrm>
            <a:off x="595365" y="1577830"/>
            <a:ext cx="1859508" cy="461665"/>
          </a:xfrm>
          <a:prstGeom prst="rect">
            <a:avLst/>
          </a:prstGeom>
          <a:noFill/>
        </p:spPr>
        <p:txBody>
          <a:bodyPr wrap="square" rtlCol="0">
            <a:spAutoFit/>
          </a:bodyPr>
          <a:lstStyle/>
          <a:p>
            <a:r>
              <a:rPr kumimoji="1" lang="ja-JP" altLang="en-US" sz="1200" dirty="0"/>
              <a:t>ミュージアムオープンデーの開催</a:t>
            </a:r>
          </a:p>
        </p:txBody>
      </p:sp>
      <p:sp>
        <p:nvSpPr>
          <p:cNvPr id="36" name="テキスト ボックス 35">
            <a:extLst>
              <a:ext uri="{FF2B5EF4-FFF2-40B4-BE49-F238E27FC236}">
                <a16:creationId xmlns:a16="http://schemas.microsoft.com/office/drawing/2014/main" id="{B401547B-89EB-DD40-74AE-08C06F9D0E56}"/>
              </a:ext>
            </a:extLst>
          </p:cNvPr>
          <p:cNvSpPr txBox="1"/>
          <p:nvPr/>
        </p:nvSpPr>
        <p:spPr>
          <a:xfrm>
            <a:off x="4091321" y="1489355"/>
            <a:ext cx="1859508" cy="1384995"/>
          </a:xfrm>
          <a:prstGeom prst="rect">
            <a:avLst/>
          </a:prstGeom>
          <a:noFill/>
        </p:spPr>
        <p:txBody>
          <a:bodyPr wrap="square" rtlCol="0">
            <a:spAutoFit/>
          </a:bodyPr>
          <a:lstStyle/>
          <a:p>
            <a:r>
              <a:rPr kumimoji="1" lang="ja-JP" altLang="en-US" sz="1200" dirty="0"/>
              <a:t>開催日数：</a:t>
            </a:r>
            <a:r>
              <a:rPr kumimoji="1" lang="en-US" altLang="ja-JP" sz="1200" dirty="0"/>
              <a:t>10</a:t>
            </a:r>
            <a:r>
              <a:rPr lang="ja-JP" altLang="en-US" sz="1200" dirty="0"/>
              <a:t>日</a:t>
            </a:r>
            <a:endParaRPr kumimoji="1" lang="en-US" altLang="ja-JP" sz="1200" dirty="0"/>
          </a:p>
          <a:p>
            <a:r>
              <a:rPr lang="ja-JP" altLang="en-US" sz="1200" dirty="0"/>
              <a:t>のべ参加者：</a:t>
            </a:r>
            <a:r>
              <a:rPr lang="en-US" altLang="ja-JP" sz="1200" dirty="0"/>
              <a:t>100</a:t>
            </a:r>
            <a:r>
              <a:rPr lang="ja-JP" altLang="en-US" sz="1200" dirty="0"/>
              <a:t>人</a:t>
            </a:r>
            <a:endParaRPr lang="en-US" altLang="ja-JP" sz="1200" dirty="0"/>
          </a:p>
          <a:p>
            <a:r>
              <a:rPr kumimoji="1" lang="ja-JP" altLang="en-US" sz="1200" dirty="0"/>
              <a:t>参加者の年齢構成：</a:t>
            </a:r>
            <a:endParaRPr kumimoji="1" lang="en-US" altLang="ja-JP" sz="1200" dirty="0"/>
          </a:p>
          <a:p>
            <a:r>
              <a:rPr lang="ja-JP" altLang="en-US" sz="1200" dirty="0"/>
              <a:t>　</a:t>
            </a:r>
            <a:r>
              <a:rPr kumimoji="1" lang="en-US" altLang="ja-JP" sz="1200" dirty="0"/>
              <a:t>10</a:t>
            </a:r>
            <a:r>
              <a:rPr kumimoji="1" lang="ja-JP" altLang="en-US" sz="1200" dirty="0"/>
              <a:t>代</a:t>
            </a:r>
            <a:r>
              <a:rPr kumimoji="1" lang="en-US" altLang="ja-JP" sz="1200" dirty="0"/>
              <a:t>/</a:t>
            </a:r>
            <a:r>
              <a:rPr kumimoji="1" lang="ja-JP" altLang="en-US" sz="1200" dirty="0"/>
              <a:t>●名、</a:t>
            </a:r>
            <a:r>
              <a:rPr lang="en-US" altLang="ja-JP" sz="1200" dirty="0"/>
              <a:t>20</a:t>
            </a:r>
            <a:r>
              <a:rPr lang="ja-JP" altLang="en-US" sz="1200" dirty="0"/>
              <a:t>代</a:t>
            </a:r>
            <a:r>
              <a:rPr lang="en-US" altLang="ja-JP" sz="1200" dirty="0"/>
              <a:t>/</a:t>
            </a:r>
            <a:r>
              <a:rPr lang="ja-JP" altLang="en-US" sz="1200" dirty="0"/>
              <a:t>●名</a:t>
            </a:r>
            <a:endParaRPr lang="en-US" altLang="ja-JP" sz="1200" dirty="0"/>
          </a:p>
          <a:p>
            <a:r>
              <a:rPr kumimoji="1" lang="ja-JP" altLang="en-US" sz="1200" dirty="0"/>
              <a:t>　</a:t>
            </a:r>
            <a:r>
              <a:rPr kumimoji="1" lang="en-US" altLang="ja-JP" sz="1200" dirty="0"/>
              <a:t>30</a:t>
            </a:r>
            <a:r>
              <a:rPr kumimoji="1" lang="ja-JP" altLang="en-US" sz="1200" dirty="0"/>
              <a:t>代</a:t>
            </a:r>
            <a:r>
              <a:rPr kumimoji="1" lang="en-US" altLang="ja-JP" sz="1200" dirty="0"/>
              <a:t>/</a:t>
            </a:r>
            <a:r>
              <a:rPr kumimoji="1" lang="ja-JP" altLang="en-US" sz="1200" dirty="0"/>
              <a:t>●名・・・・</a:t>
            </a:r>
            <a:endParaRPr kumimoji="1" lang="en-US" altLang="ja-JP" sz="1200" dirty="0"/>
          </a:p>
          <a:p>
            <a:r>
              <a:rPr lang="ja-JP" altLang="en-US" sz="1200" dirty="0"/>
              <a:t>博物館に関するアンケート調査と分析</a:t>
            </a:r>
            <a:endParaRPr kumimoji="1" lang="ja-JP" altLang="en-US" sz="1200" dirty="0"/>
          </a:p>
        </p:txBody>
      </p:sp>
      <p:sp>
        <p:nvSpPr>
          <p:cNvPr id="6" name="テキスト ボックス 5">
            <a:extLst>
              <a:ext uri="{FF2B5EF4-FFF2-40B4-BE49-F238E27FC236}">
                <a16:creationId xmlns:a16="http://schemas.microsoft.com/office/drawing/2014/main" id="{940F2162-A5F6-18E7-9257-563082CD886F}"/>
              </a:ext>
            </a:extLst>
          </p:cNvPr>
          <p:cNvSpPr txBox="1"/>
          <p:nvPr/>
        </p:nvSpPr>
        <p:spPr>
          <a:xfrm>
            <a:off x="7694847" y="136966"/>
            <a:ext cx="1498700"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ja-JP" altLang="en-US" sz="2800" dirty="0">
                <a:solidFill>
                  <a:srgbClr val="FF0000"/>
                </a:solidFill>
              </a:rPr>
              <a:t>記載例</a:t>
            </a:r>
          </a:p>
        </p:txBody>
      </p:sp>
    </p:spTree>
    <p:extLst>
      <p:ext uri="{BB962C8B-B14F-4D97-AF65-F5344CB8AC3E}">
        <p14:creationId xmlns:p14="http://schemas.microsoft.com/office/powerpoint/2010/main" val="3065799391"/>
      </p:ext>
    </p:extLst>
  </p:cSld>
  <p:clrMapOvr>
    <a:masterClrMapping/>
  </p:clrMapOvr>
</p:sld>
</file>

<file path=ppt/theme/theme1.xml><?xml version="1.0" encoding="utf-8"?>
<a:theme xmlns:a="http://schemas.openxmlformats.org/drawingml/2006/main" name="1_榎本の標準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ＭＳＰゴシック">
      <a:majorFont>
        <a:latin typeface="HGP創英角ｺﾞｼｯｸUB"/>
        <a:ea typeface="HGP創英角ｺﾞｼｯｸUB"/>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榎本の標準.pptx" id="{55497E15-A07F-4C6D-822F-AC8311D85294}" vid="{F5B57C21-14DB-444E-8FD4-C4D9CE81211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50051</TotalTime>
  <Words>710</Words>
  <Application>Microsoft Office PowerPoint</Application>
  <PresentationFormat>A4 210 x 297 mm</PresentationFormat>
  <Paragraphs>110</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HGP創英角ｺﾞｼｯｸUB</vt:lpstr>
      <vt:lpstr>Meiryo UI</vt:lpstr>
      <vt:lpstr>ＭＳ Ｐゴシック</vt:lpstr>
      <vt:lpstr>Meiryo</vt:lpstr>
      <vt:lpstr>Meiryo</vt:lpstr>
      <vt:lpstr>Arial</vt:lpstr>
      <vt:lpstr>Calibri</vt:lpstr>
      <vt:lpstr>Wingdings</vt:lpstr>
      <vt:lpstr>1_榎本の標準テンプレート</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文化財総合的把握モデル事業</dc:title>
  <dc:creator>umezu</dc:creator>
  <cp:lastModifiedBy>平澤卓也</cp:lastModifiedBy>
  <cp:revision>1567</cp:revision>
  <cp:lastPrinted>2023-02-20T08:08:32Z</cp:lastPrinted>
  <dcterms:created xsi:type="dcterms:W3CDTF">2009-10-20T05:04:35Z</dcterms:created>
  <dcterms:modified xsi:type="dcterms:W3CDTF">2024-04-18T01:52:45Z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2022-05-09T03:04:10Z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061769a3-83bf-4c35-aa6a-6f2e22517cba</vt:lpwstr>
  </property>
  <property fmtid="{D5CDD505-2E9C-101B-9397-08002B2CF9AE}" pid="8" name="MSIP_Label_d899a617-f30e-4fb8-b81c-fb6d0b94ac5b_ContentBits">
    <vt:lpwstr>0</vt:lpwstr>
  </property>
</Properties>
</file>